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637" r:id="rId3"/>
    <p:sldId id="638" r:id="rId4"/>
    <p:sldId id="639" r:id="rId5"/>
    <p:sldId id="640" r:id="rId6"/>
    <p:sldId id="641" r:id="rId7"/>
    <p:sldId id="642" r:id="rId8"/>
    <p:sldId id="643" r:id="rId9"/>
    <p:sldId id="644" r:id="rId10"/>
    <p:sldId id="645" r:id="rId11"/>
    <p:sldId id="646" r:id="rId12"/>
    <p:sldId id="647" r:id="rId13"/>
    <p:sldId id="648" r:id="rId14"/>
    <p:sldId id="649" r:id="rId15"/>
    <p:sldId id="650" r:id="rId16"/>
    <p:sldId id="651" r:id="rId17"/>
    <p:sldId id="652" r:id="rId18"/>
    <p:sldId id="653" r:id="rId19"/>
    <p:sldId id="654" r:id="rId20"/>
    <p:sldId id="655" r:id="rId21"/>
    <p:sldId id="656" r:id="rId22"/>
    <p:sldId id="657" r:id="rId23"/>
    <p:sldId id="658" r:id="rId24"/>
    <p:sldId id="659" r:id="rId25"/>
    <p:sldId id="661" r:id="rId26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48" d="100"/>
          <a:sy n="48" d="100"/>
        </p:scale>
        <p:origin x="821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44978" y="4416418"/>
            <a:ext cx="7814143" cy="2031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200" b="0" i="0">
                <a:solidFill>
                  <a:schemeClr val="bg1"/>
                </a:solidFill>
                <a:latin typeface="Aptos" panose="020B0004020202020204" pitchFamily="34" charset="0"/>
                <a:cs typeface="Aptos" panose="020B00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7527" y="6294704"/>
            <a:ext cx="16709044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0" i="0">
                <a:solidFill>
                  <a:schemeClr val="bg1"/>
                </a:solidFill>
                <a:latin typeface="Aptos" panose="020B0004020202020204" pitchFamily="34" charset="0"/>
                <a:cs typeface="Aptos" panose="020B00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endParaRPr lang="en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B6F15528-21DE-4FAA-801E-634DDDAF4B2B}" type="slidenum">
              <a:rPr lang="en-NL" smtClean="0"/>
              <a:pPr/>
              <a:t>‹nr.›</a:t>
            </a:fld>
            <a:endParaRPr lang="en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3200" b="0" i="0">
                <a:solidFill>
                  <a:schemeClr val="bg1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600" b="0" i="0">
                <a:solidFill>
                  <a:schemeClr val="bg1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3200" b="0" i="0">
                <a:solidFill>
                  <a:schemeClr val="bg1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3200" b="0" i="0">
                <a:solidFill>
                  <a:schemeClr val="bg1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4">
            <a:extLst>
              <a:ext uri="{FF2B5EF4-FFF2-40B4-BE49-F238E27FC236}">
                <a16:creationId xmlns:a16="http://schemas.microsoft.com/office/drawing/2014/main" id="{3E43DDCB-339E-4C3A-9E9E-C22943510D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01693" y="1900455"/>
            <a:ext cx="8761663" cy="5578325"/>
          </a:xfrm>
          <a:prstGeom prst="rect">
            <a:avLst/>
          </a:prstGeom>
        </p:spPr>
      </p:pic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FDED8E11-341A-45D2-85B1-F7C4DB5323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2907" y="8403475"/>
            <a:ext cx="17235077" cy="1664988"/>
          </a:xfrm>
        </p:spPr>
        <p:txBody>
          <a:bodyPr>
            <a:normAutofit/>
          </a:bodyPr>
          <a:lstStyle>
            <a:lvl1pPr marL="0" indent="0">
              <a:buNone/>
              <a:defRPr lang="en-GB" sz="4081" b="0" i="0" u="none" strike="noStrike" cap="all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 Medium" panose="020B0606020202020204" pitchFamily="34" charset="0"/>
                <a:ea typeface="Avenir Next Condensed Medium" panose="020B0606020202020204" pitchFamily="34" charset="0"/>
                <a:cs typeface="Avenir Next Condensed Medium" panose="020B0606020202020204" pitchFamily="34" charset="0"/>
                <a:sym typeface="Avenir Next Condensed Medium"/>
              </a:defRPr>
            </a:lvl1pPr>
          </a:lstStyle>
          <a:p>
            <a:pPr lvl="0"/>
            <a:r>
              <a:rPr lang="nl-NL" dirty="0"/>
              <a:t>VOORBEELD VAN EEN ONDERTITEL</a:t>
            </a:r>
            <a:endParaRPr lang="en-GB" dirty="0"/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id="{D9C3A310-643B-4139-9F62-77D0667471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2905" y="1972788"/>
            <a:ext cx="17246130" cy="971164"/>
          </a:xfrm>
        </p:spPr>
        <p:txBody>
          <a:bodyPr anchor="b">
            <a:noAutofit/>
          </a:bodyPr>
          <a:lstStyle>
            <a:lvl1pPr marL="0" indent="0">
              <a:buNone/>
              <a:defRPr lang="nl-NL" sz="3044" b="0" kern="1200" cap="all" baseline="0" dirty="0" smtClean="0">
                <a:solidFill>
                  <a:schemeClr val="tx2"/>
                </a:solidFill>
                <a:latin typeface="Avenir Next Condensed Medium" panose="020B0606020202020204" pitchFamily="34" charset="0"/>
                <a:ea typeface="Avenir Next Condensed Medium" panose="020B0606020202020204" pitchFamily="34" charset="0"/>
                <a:cs typeface="Avenir Next Condensed Medium" panose="020B0606020202020204" pitchFamily="34" charset="0"/>
                <a:sym typeface="Avenir Next Condensed Demi Bold"/>
              </a:defRPr>
            </a:lvl1pPr>
          </a:lstStyle>
          <a:p>
            <a:pPr lvl="0"/>
            <a:r>
              <a:rPr lang="nl-NL" dirty="0"/>
              <a:t>NAAM OPLEIDING/FACULTEIT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3983EC9-36B1-B744-A87D-1AA0BEB38B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2906" y="3651050"/>
            <a:ext cx="17235077" cy="4630600"/>
          </a:xfrm>
        </p:spPr>
        <p:txBody>
          <a:bodyPr>
            <a:normAutofit/>
          </a:bodyPr>
          <a:lstStyle>
            <a:lvl1pPr marL="0" indent="0">
              <a:lnSpc>
                <a:spcPct val="80000"/>
              </a:lnSpc>
              <a:buNone/>
              <a:defRPr sz="11131" b="1" cap="all" baseline="0">
                <a:latin typeface="Avenir Next Condensed Medium" panose="020B0606020202020204" pitchFamily="34" charset="0"/>
              </a:defRPr>
            </a:lvl1pPr>
          </a:lstStyle>
          <a:p>
            <a:r>
              <a:rPr lang="nl-NL" dirty="0"/>
              <a:t>Titel van de presentatie_</a:t>
            </a:r>
          </a:p>
        </p:txBody>
      </p:sp>
    </p:spTree>
    <p:extLst>
      <p:ext uri="{BB962C8B-B14F-4D97-AF65-F5344CB8AC3E}">
        <p14:creationId xmlns:p14="http://schemas.microsoft.com/office/powerpoint/2010/main" val="225052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8427B"/>
          </a:solidFill>
        </p:spPr>
        <p:txBody>
          <a:bodyPr wrap="square" lIns="0" tIns="0" rIns="0" bIns="0" rtlCol="0"/>
          <a:lstStyle/>
          <a:p>
            <a:endParaRPr>
              <a:latin typeface="Aptos" panose="020B0004020202020204" pitchFamily="34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4213" y="572257"/>
            <a:ext cx="18675672" cy="2031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200" b="0" i="0">
                <a:solidFill>
                  <a:schemeClr val="bg1"/>
                </a:solidFill>
                <a:latin typeface="Geneva"/>
                <a:cs typeface="Genev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239" y="3028182"/>
            <a:ext cx="9408794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0" i="0">
                <a:solidFill>
                  <a:schemeClr val="bg1"/>
                </a:solidFill>
                <a:latin typeface="Geneva"/>
                <a:cs typeface="Geneva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endParaRPr lang="en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B6F15528-21DE-4FAA-801E-634DDDAF4B2B}" type="slidenum">
              <a:rPr lang="en-NL" smtClean="0"/>
              <a:pPr/>
              <a:t>‹nr.›</a:t>
            </a:fld>
            <a:endParaRPr lang="en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Aptos" panose="020B0004020202020204" pitchFamily="34" charset="0"/>
          <a:ea typeface="+mj-ea"/>
          <a:cs typeface="+mj-cs"/>
        </a:defRPr>
      </a:lvl1pPr>
    </p:titleStyle>
    <p:bodyStyle>
      <a:lvl1pPr marL="0">
        <a:defRPr>
          <a:latin typeface="Aptos" panose="020B0004020202020204" pitchFamily="34" charset="0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/>
          <p:cNvSpPr>
            <a:spLocks noGrp="1"/>
          </p:cNvSpPr>
          <p:nvPr>
            <p:ph type="body" sz="quarter" idx="11"/>
          </p:nvPr>
        </p:nvSpPr>
        <p:spPr>
          <a:xfrm>
            <a:off x="1472907" y="8403475"/>
            <a:ext cx="17235077" cy="1664988"/>
          </a:xfrm>
        </p:spPr>
        <p:txBody>
          <a:bodyPr/>
          <a:lstStyle/>
          <a:p>
            <a:r>
              <a:rPr lang="nl-NL" dirty="0" err="1">
                <a:solidFill>
                  <a:schemeClr val="bg1"/>
                </a:solidFill>
              </a:rPr>
              <a:t>documenting</a:t>
            </a:r>
            <a:r>
              <a:rPr lang="nl-NL" dirty="0">
                <a:solidFill>
                  <a:schemeClr val="bg1"/>
                </a:solidFill>
              </a:rPr>
              <a:t> software </a:t>
            </a:r>
            <a:r>
              <a:rPr lang="nl-NL" dirty="0" err="1">
                <a:solidFill>
                  <a:schemeClr val="bg1"/>
                </a:solidFill>
              </a:rPr>
              <a:t>architecture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2"/>
          </p:nvPr>
        </p:nvSpPr>
        <p:spPr>
          <a:xfrm>
            <a:off x="1472905" y="1972788"/>
            <a:ext cx="17246130" cy="971164"/>
          </a:xfrm>
        </p:spPr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AIM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3"/>
          </p:nvPr>
        </p:nvSpPr>
        <p:spPr>
          <a:xfrm>
            <a:off x="1472906" y="3651050"/>
            <a:ext cx="17235077" cy="4630600"/>
          </a:xfrm>
        </p:spPr>
        <p:txBody>
          <a:bodyPr/>
          <a:lstStyle/>
          <a:p>
            <a:r>
              <a:rPr lang="nl-NL" dirty="0"/>
              <a:t>Software</a:t>
            </a:r>
          </a:p>
          <a:p>
            <a:r>
              <a:rPr lang="nl-NL" dirty="0" err="1"/>
              <a:t>guidebook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3293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19241" rIns="0" bIns="0" rtlCol="0">
            <a:spAutoFit/>
          </a:bodyPr>
          <a:lstStyle/>
          <a:p>
            <a:pPr marL="1154430" marR="5080" indent="351155">
              <a:lnSpc>
                <a:spcPct val="118600"/>
              </a:lnSpc>
              <a:spcBef>
                <a:spcPts val="105"/>
              </a:spcBef>
            </a:pPr>
            <a:r>
              <a:rPr sz="11550" spc="-125" dirty="0"/>
              <a:t>Documentation</a:t>
            </a:r>
            <a:r>
              <a:rPr sz="11550" spc="-750" dirty="0"/>
              <a:t> </a:t>
            </a:r>
            <a:r>
              <a:rPr sz="11550" spc="60" dirty="0"/>
              <a:t>should </a:t>
            </a:r>
            <a:r>
              <a:rPr sz="11550" spc="-145" dirty="0"/>
              <a:t>be</a:t>
            </a:r>
            <a:r>
              <a:rPr sz="11550" spc="-840" dirty="0"/>
              <a:t> </a:t>
            </a:r>
            <a:r>
              <a:rPr sz="11550" b="1" spc="350" dirty="0">
                <a:latin typeface="Helvetica Neue"/>
                <a:cs typeface="Helvetica Neue"/>
              </a:rPr>
              <a:t>constantly</a:t>
            </a:r>
            <a:r>
              <a:rPr sz="11550" b="1" spc="-190" dirty="0">
                <a:latin typeface="Helvetica Neue"/>
                <a:cs typeface="Helvetica Neue"/>
              </a:rPr>
              <a:t> </a:t>
            </a:r>
            <a:r>
              <a:rPr sz="11550" b="1" spc="295" dirty="0">
                <a:latin typeface="Helvetica Neue"/>
                <a:cs typeface="Helvetica Neue"/>
              </a:rPr>
              <a:t>evolving</a:t>
            </a:r>
            <a:endParaRPr sz="11550">
              <a:latin typeface="Helvetica Neue"/>
              <a:cs typeface="Helvetica Neu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66868" y="5024700"/>
            <a:ext cx="6374130" cy="1177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7490" marR="5080" indent="-225425">
              <a:lnSpc>
                <a:spcPct val="114500"/>
              </a:lnSpc>
              <a:spcBef>
                <a:spcPts val="100"/>
              </a:spcBef>
            </a:pPr>
            <a:r>
              <a:rPr sz="3300" spc="-70" dirty="0">
                <a:solidFill>
                  <a:srgbClr val="FFFFFF"/>
                </a:solidFill>
                <a:latin typeface="Geneva"/>
                <a:cs typeface="Geneva"/>
              </a:rPr>
              <a:t>This</a:t>
            </a:r>
            <a:r>
              <a:rPr sz="3300" spc="-229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3300" spc="-35" dirty="0">
                <a:solidFill>
                  <a:srgbClr val="FFFFFF"/>
                </a:solidFill>
                <a:latin typeface="Geneva"/>
                <a:cs typeface="Geneva"/>
              </a:rPr>
              <a:t>is</a:t>
            </a:r>
            <a:r>
              <a:rPr sz="3300" spc="-229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3300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3300" spc="-23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3300" b="1" spc="105" dirty="0">
                <a:solidFill>
                  <a:srgbClr val="FFFFFF"/>
                </a:solidFill>
                <a:latin typeface="Helvetica Neue"/>
                <a:cs typeface="Helvetica Neue"/>
              </a:rPr>
              <a:t>starting</a:t>
            </a:r>
            <a:r>
              <a:rPr sz="3300" b="1" spc="-50" dirty="0">
                <a:solidFill>
                  <a:srgbClr val="FFFFFF"/>
                </a:solidFill>
                <a:latin typeface="Helvetica Neue"/>
                <a:cs typeface="Helvetica Neue"/>
              </a:rPr>
              <a:t> </a:t>
            </a:r>
            <a:r>
              <a:rPr sz="3300" b="1" spc="90" dirty="0">
                <a:solidFill>
                  <a:srgbClr val="FFFFFF"/>
                </a:solidFill>
                <a:latin typeface="Helvetica Neue"/>
                <a:cs typeface="Helvetica Neue"/>
              </a:rPr>
              <a:t>point</a:t>
            </a:r>
            <a:r>
              <a:rPr sz="3300" spc="90" dirty="0">
                <a:solidFill>
                  <a:srgbClr val="FFFFFF"/>
                </a:solidFill>
                <a:latin typeface="Geneva"/>
                <a:cs typeface="Geneva"/>
              </a:rPr>
              <a:t>;</a:t>
            </a:r>
            <a:r>
              <a:rPr sz="3300" spc="-229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3300" dirty="0">
                <a:solidFill>
                  <a:srgbClr val="FFFFFF"/>
                </a:solidFill>
                <a:latin typeface="Geneva"/>
                <a:cs typeface="Geneva"/>
              </a:rPr>
              <a:t>add</a:t>
            </a:r>
            <a:r>
              <a:rPr sz="3300" spc="-229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3300" spc="-25" dirty="0">
                <a:solidFill>
                  <a:srgbClr val="FFFFFF"/>
                </a:solidFill>
                <a:latin typeface="Geneva"/>
                <a:cs typeface="Geneva"/>
              </a:rPr>
              <a:t>and </a:t>
            </a:r>
            <a:r>
              <a:rPr sz="3300" spc="-40" dirty="0">
                <a:solidFill>
                  <a:srgbClr val="FFFFFF"/>
                </a:solidFill>
                <a:latin typeface="Geneva"/>
                <a:cs typeface="Geneva"/>
              </a:rPr>
              <a:t>remove</a:t>
            </a:r>
            <a:r>
              <a:rPr sz="3300" spc="-229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3300" spc="-90" dirty="0">
                <a:solidFill>
                  <a:srgbClr val="FFFFFF"/>
                </a:solidFill>
                <a:latin typeface="Geneva"/>
                <a:cs typeface="Geneva"/>
              </a:rPr>
              <a:t>sections</a:t>
            </a:r>
            <a:r>
              <a:rPr sz="3300" spc="-2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3300" spc="-65" dirty="0">
                <a:solidFill>
                  <a:srgbClr val="FFFFFF"/>
                </a:solidFill>
                <a:latin typeface="Geneva"/>
                <a:cs typeface="Geneva"/>
              </a:rPr>
              <a:t>as</a:t>
            </a:r>
            <a:r>
              <a:rPr sz="3300" spc="-2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3300" spc="-10" dirty="0">
                <a:solidFill>
                  <a:srgbClr val="FFFFFF"/>
                </a:solidFill>
                <a:latin typeface="Geneva"/>
                <a:cs typeface="Geneva"/>
              </a:rPr>
              <a:t>necessary.</a:t>
            </a:r>
            <a:endParaRPr sz="3300">
              <a:latin typeface="Geneva"/>
              <a:cs typeface="Genev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1093" y="3978985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5" h="3350895">
                <a:moveTo>
                  <a:pt x="3113180" y="0"/>
                </a:moveTo>
                <a:lnTo>
                  <a:pt x="656240" y="0"/>
                </a:lnTo>
                <a:lnTo>
                  <a:pt x="594454" y="340"/>
                </a:lnTo>
                <a:lnTo>
                  <a:pt x="538263" y="1265"/>
                </a:lnTo>
                <a:lnTo>
                  <a:pt x="487319" y="3066"/>
                </a:lnTo>
                <a:lnTo>
                  <a:pt x="441270" y="6035"/>
                </a:lnTo>
                <a:lnTo>
                  <a:pt x="399768" y="10464"/>
                </a:lnTo>
                <a:lnTo>
                  <a:pt x="329006" y="24870"/>
                </a:lnTo>
                <a:lnTo>
                  <a:pt x="254372" y="54536"/>
                </a:lnTo>
                <a:lnTo>
                  <a:pt x="212441" y="78204"/>
                </a:lnTo>
                <a:lnTo>
                  <a:pt x="173554" y="106133"/>
                </a:lnTo>
                <a:lnTo>
                  <a:pt x="138017" y="138017"/>
                </a:lnTo>
                <a:lnTo>
                  <a:pt x="106133" y="173554"/>
                </a:lnTo>
                <a:lnTo>
                  <a:pt x="78204" y="212441"/>
                </a:lnTo>
                <a:lnTo>
                  <a:pt x="54536" y="254372"/>
                </a:lnTo>
                <a:lnTo>
                  <a:pt x="35431" y="299045"/>
                </a:lnTo>
                <a:lnTo>
                  <a:pt x="16645" y="362464"/>
                </a:lnTo>
                <a:lnTo>
                  <a:pt x="6035" y="441270"/>
                </a:lnTo>
                <a:lnTo>
                  <a:pt x="3066" y="487318"/>
                </a:lnTo>
                <a:lnTo>
                  <a:pt x="1265" y="538263"/>
                </a:lnTo>
                <a:lnTo>
                  <a:pt x="340" y="594453"/>
                </a:lnTo>
                <a:lnTo>
                  <a:pt x="0" y="656240"/>
                </a:lnTo>
                <a:lnTo>
                  <a:pt x="0" y="2694345"/>
                </a:lnTo>
                <a:lnTo>
                  <a:pt x="340" y="2756132"/>
                </a:lnTo>
                <a:lnTo>
                  <a:pt x="1265" y="2812322"/>
                </a:lnTo>
                <a:lnTo>
                  <a:pt x="3066" y="2863267"/>
                </a:lnTo>
                <a:lnTo>
                  <a:pt x="6035" y="2909315"/>
                </a:lnTo>
                <a:lnTo>
                  <a:pt x="10464" y="2950817"/>
                </a:lnTo>
                <a:lnTo>
                  <a:pt x="24870" y="3021579"/>
                </a:lnTo>
                <a:lnTo>
                  <a:pt x="54536" y="3096213"/>
                </a:lnTo>
                <a:lnTo>
                  <a:pt x="78204" y="3138144"/>
                </a:lnTo>
                <a:lnTo>
                  <a:pt x="106133" y="3177031"/>
                </a:lnTo>
                <a:lnTo>
                  <a:pt x="138017" y="3212568"/>
                </a:lnTo>
                <a:lnTo>
                  <a:pt x="173554" y="3244452"/>
                </a:lnTo>
                <a:lnTo>
                  <a:pt x="212441" y="3272381"/>
                </a:lnTo>
                <a:lnTo>
                  <a:pt x="254372" y="3296049"/>
                </a:lnTo>
                <a:lnTo>
                  <a:pt x="299045" y="3315154"/>
                </a:lnTo>
                <a:lnTo>
                  <a:pt x="362464" y="3333940"/>
                </a:lnTo>
                <a:lnTo>
                  <a:pt x="441270" y="3344550"/>
                </a:lnTo>
                <a:lnTo>
                  <a:pt x="487319" y="3347519"/>
                </a:lnTo>
                <a:lnTo>
                  <a:pt x="538263" y="3349320"/>
                </a:lnTo>
                <a:lnTo>
                  <a:pt x="594454" y="3350245"/>
                </a:lnTo>
                <a:lnTo>
                  <a:pt x="656240" y="3350585"/>
                </a:lnTo>
                <a:lnTo>
                  <a:pt x="3113180" y="3350585"/>
                </a:lnTo>
                <a:lnTo>
                  <a:pt x="3174966" y="3350245"/>
                </a:lnTo>
                <a:lnTo>
                  <a:pt x="3231157" y="3349320"/>
                </a:lnTo>
                <a:lnTo>
                  <a:pt x="3282102" y="3347519"/>
                </a:lnTo>
                <a:lnTo>
                  <a:pt x="3328150" y="3344550"/>
                </a:lnTo>
                <a:lnTo>
                  <a:pt x="3369652" y="3340121"/>
                </a:lnTo>
                <a:lnTo>
                  <a:pt x="3440415" y="3325715"/>
                </a:lnTo>
                <a:lnTo>
                  <a:pt x="3515049" y="3296049"/>
                </a:lnTo>
                <a:lnTo>
                  <a:pt x="3556980" y="3272381"/>
                </a:lnTo>
                <a:lnTo>
                  <a:pt x="3595866" y="3244452"/>
                </a:lnTo>
                <a:lnTo>
                  <a:pt x="3631403" y="3212568"/>
                </a:lnTo>
                <a:lnTo>
                  <a:pt x="3663288" y="3177031"/>
                </a:lnTo>
                <a:lnTo>
                  <a:pt x="3691216" y="3138144"/>
                </a:lnTo>
                <a:lnTo>
                  <a:pt x="3714885" y="3096213"/>
                </a:lnTo>
                <a:lnTo>
                  <a:pt x="3733989" y="3051540"/>
                </a:lnTo>
                <a:lnTo>
                  <a:pt x="3752776" y="2988121"/>
                </a:lnTo>
                <a:lnTo>
                  <a:pt x="3763386" y="2909315"/>
                </a:lnTo>
                <a:lnTo>
                  <a:pt x="3766355" y="2863267"/>
                </a:lnTo>
                <a:lnTo>
                  <a:pt x="3768156" y="2812322"/>
                </a:lnTo>
                <a:lnTo>
                  <a:pt x="3769081" y="2756132"/>
                </a:lnTo>
                <a:lnTo>
                  <a:pt x="3769421" y="2694345"/>
                </a:lnTo>
                <a:lnTo>
                  <a:pt x="3769421" y="656240"/>
                </a:lnTo>
                <a:lnTo>
                  <a:pt x="3769081" y="594453"/>
                </a:lnTo>
                <a:lnTo>
                  <a:pt x="3768156" y="538263"/>
                </a:lnTo>
                <a:lnTo>
                  <a:pt x="3766355" y="487318"/>
                </a:lnTo>
                <a:lnTo>
                  <a:pt x="3763386" y="441270"/>
                </a:lnTo>
                <a:lnTo>
                  <a:pt x="3758957" y="399768"/>
                </a:lnTo>
                <a:lnTo>
                  <a:pt x="3744551" y="329006"/>
                </a:lnTo>
                <a:lnTo>
                  <a:pt x="3714885" y="254372"/>
                </a:lnTo>
                <a:lnTo>
                  <a:pt x="3691216" y="212441"/>
                </a:lnTo>
                <a:lnTo>
                  <a:pt x="3663288" y="173554"/>
                </a:lnTo>
                <a:lnTo>
                  <a:pt x="3631403" y="138017"/>
                </a:lnTo>
                <a:lnTo>
                  <a:pt x="3595866" y="106133"/>
                </a:lnTo>
                <a:lnTo>
                  <a:pt x="3556980" y="78204"/>
                </a:lnTo>
                <a:lnTo>
                  <a:pt x="3515049" y="54536"/>
                </a:lnTo>
                <a:lnTo>
                  <a:pt x="3470376" y="35431"/>
                </a:lnTo>
                <a:lnTo>
                  <a:pt x="3406957" y="16645"/>
                </a:lnTo>
                <a:lnTo>
                  <a:pt x="3328150" y="6035"/>
                </a:lnTo>
                <a:lnTo>
                  <a:pt x="3282102" y="3066"/>
                </a:lnTo>
                <a:lnTo>
                  <a:pt x="3231157" y="1265"/>
                </a:lnTo>
                <a:lnTo>
                  <a:pt x="3174966" y="340"/>
                </a:lnTo>
                <a:lnTo>
                  <a:pt x="3113180" y="0"/>
                </a:lnTo>
                <a:close/>
              </a:path>
            </a:pathLst>
          </a:custGeom>
          <a:solidFill>
            <a:srgbClr val="1168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4549" y="4229612"/>
            <a:ext cx="3462654" cy="279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44195" marR="536575" indent="-635" algn="ctr">
              <a:lnSpc>
                <a:spcPct val="114100"/>
              </a:lnSpc>
              <a:spcBef>
                <a:spcPts val="95"/>
              </a:spcBef>
            </a:pPr>
            <a:r>
              <a:rPr sz="2950" b="1" spc="65" dirty="0">
                <a:solidFill>
                  <a:srgbClr val="FFFFFF"/>
                </a:solidFill>
                <a:latin typeface="Helvetica Neue"/>
                <a:cs typeface="Helvetica Neue"/>
              </a:rPr>
              <a:t>Software </a:t>
            </a:r>
            <a:r>
              <a:rPr sz="2950" b="1" spc="90" dirty="0">
                <a:solidFill>
                  <a:srgbClr val="FFFFFF"/>
                </a:solidFill>
                <a:latin typeface="Helvetica Neue"/>
                <a:cs typeface="Helvetica Neue"/>
              </a:rPr>
              <a:t>Architecture</a:t>
            </a:r>
            <a:endParaRPr sz="2950">
              <a:latin typeface="Helvetica Neue"/>
              <a:cs typeface="Helvetica Neue"/>
            </a:endParaRPr>
          </a:p>
          <a:p>
            <a:pPr marL="12700" marR="5080" indent="-635" algn="ctr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description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software </a:t>
            </a:r>
            <a:r>
              <a:rPr sz="1950" spc="-35" dirty="0">
                <a:solidFill>
                  <a:srgbClr val="FFFFFF"/>
                </a:solidFill>
                <a:latin typeface="Geneva"/>
                <a:cs typeface="Geneva"/>
              </a:rPr>
              <a:t>architecture,</a:t>
            </a:r>
            <a:r>
              <a:rPr sz="1950" spc="-8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including</a:t>
            </a:r>
            <a:r>
              <a:rPr sz="1950" spc="-7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static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structure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(e.g.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containers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and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components)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and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dynamic/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runtime</a:t>
            </a:r>
            <a:r>
              <a:rPr sz="1950" spc="-1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behaviour.</a:t>
            </a:r>
            <a:endParaRPr sz="1950">
              <a:latin typeface="Geneva"/>
              <a:cs typeface="Genev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04215" y="3978985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5" h="3350895">
                <a:moveTo>
                  <a:pt x="3113181" y="0"/>
                </a:moveTo>
                <a:lnTo>
                  <a:pt x="656240" y="0"/>
                </a:lnTo>
                <a:lnTo>
                  <a:pt x="594454" y="340"/>
                </a:lnTo>
                <a:lnTo>
                  <a:pt x="538263" y="1265"/>
                </a:lnTo>
                <a:lnTo>
                  <a:pt x="487319" y="3066"/>
                </a:lnTo>
                <a:lnTo>
                  <a:pt x="441270" y="6035"/>
                </a:lnTo>
                <a:lnTo>
                  <a:pt x="399769" y="10464"/>
                </a:lnTo>
                <a:lnTo>
                  <a:pt x="329006" y="24870"/>
                </a:lnTo>
                <a:lnTo>
                  <a:pt x="254372" y="54536"/>
                </a:lnTo>
                <a:lnTo>
                  <a:pt x="212441" y="78204"/>
                </a:lnTo>
                <a:lnTo>
                  <a:pt x="173555" y="106133"/>
                </a:lnTo>
                <a:lnTo>
                  <a:pt x="138018" y="138017"/>
                </a:lnTo>
                <a:lnTo>
                  <a:pt x="106133" y="173554"/>
                </a:lnTo>
                <a:lnTo>
                  <a:pt x="78205" y="212441"/>
                </a:lnTo>
                <a:lnTo>
                  <a:pt x="54536" y="254372"/>
                </a:lnTo>
                <a:lnTo>
                  <a:pt x="35431" y="299045"/>
                </a:lnTo>
                <a:lnTo>
                  <a:pt x="16645" y="362464"/>
                </a:lnTo>
                <a:lnTo>
                  <a:pt x="6035" y="441270"/>
                </a:lnTo>
                <a:lnTo>
                  <a:pt x="3066" y="487318"/>
                </a:lnTo>
                <a:lnTo>
                  <a:pt x="1265" y="538263"/>
                </a:lnTo>
                <a:lnTo>
                  <a:pt x="340" y="594453"/>
                </a:lnTo>
                <a:lnTo>
                  <a:pt x="0" y="656240"/>
                </a:lnTo>
                <a:lnTo>
                  <a:pt x="0" y="2694345"/>
                </a:lnTo>
                <a:lnTo>
                  <a:pt x="340" y="2756132"/>
                </a:lnTo>
                <a:lnTo>
                  <a:pt x="1265" y="2812322"/>
                </a:lnTo>
                <a:lnTo>
                  <a:pt x="3066" y="2863267"/>
                </a:lnTo>
                <a:lnTo>
                  <a:pt x="6035" y="2909315"/>
                </a:lnTo>
                <a:lnTo>
                  <a:pt x="10464" y="2950817"/>
                </a:lnTo>
                <a:lnTo>
                  <a:pt x="24870" y="3021579"/>
                </a:lnTo>
                <a:lnTo>
                  <a:pt x="54536" y="3096213"/>
                </a:lnTo>
                <a:lnTo>
                  <a:pt x="78205" y="3138144"/>
                </a:lnTo>
                <a:lnTo>
                  <a:pt x="106133" y="3177031"/>
                </a:lnTo>
                <a:lnTo>
                  <a:pt x="138018" y="3212568"/>
                </a:lnTo>
                <a:lnTo>
                  <a:pt x="173555" y="3244452"/>
                </a:lnTo>
                <a:lnTo>
                  <a:pt x="212441" y="3272381"/>
                </a:lnTo>
                <a:lnTo>
                  <a:pt x="254372" y="3296049"/>
                </a:lnTo>
                <a:lnTo>
                  <a:pt x="299045" y="3315154"/>
                </a:lnTo>
                <a:lnTo>
                  <a:pt x="362464" y="3333940"/>
                </a:lnTo>
                <a:lnTo>
                  <a:pt x="441270" y="3344550"/>
                </a:lnTo>
                <a:lnTo>
                  <a:pt x="487319" y="3347519"/>
                </a:lnTo>
                <a:lnTo>
                  <a:pt x="538263" y="3349320"/>
                </a:lnTo>
                <a:lnTo>
                  <a:pt x="594454" y="3350245"/>
                </a:lnTo>
                <a:lnTo>
                  <a:pt x="656240" y="3350585"/>
                </a:lnTo>
                <a:lnTo>
                  <a:pt x="3113181" y="3350585"/>
                </a:lnTo>
                <a:lnTo>
                  <a:pt x="3174967" y="3350245"/>
                </a:lnTo>
                <a:lnTo>
                  <a:pt x="3231158" y="3349320"/>
                </a:lnTo>
                <a:lnTo>
                  <a:pt x="3282102" y="3347519"/>
                </a:lnTo>
                <a:lnTo>
                  <a:pt x="3328151" y="3344550"/>
                </a:lnTo>
                <a:lnTo>
                  <a:pt x="3369652" y="3340121"/>
                </a:lnTo>
                <a:lnTo>
                  <a:pt x="3440415" y="3325715"/>
                </a:lnTo>
                <a:lnTo>
                  <a:pt x="3515049" y="3296049"/>
                </a:lnTo>
                <a:lnTo>
                  <a:pt x="3556980" y="3272381"/>
                </a:lnTo>
                <a:lnTo>
                  <a:pt x="3595867" y="3244452"/>
                </a:lnTo>
                <a:lnTo>
                  <a:pt x="3631404" y="3212568"/>
                </a:lnTo>
                <a:lnTo>
                  <a:pt x="3663288" y="3177031"/>
                </a:lnTo>
                <a:lnTo>
                  <a:pt x="3691217" y="3138144"/>
                </a:lnTo>
                <a:lnTo>
                  <a:pt x="3714885" y="3096213"/>
                </a:lnTo>
                <a:lnTo>
                  <a:pt x="3733990" y="3051540"/>
                </a:lnTo>
                <a:lnTo>
                  <a:pt x="3752776" y="2988121"/>
                </a:lnTo>
                <a:lnTo>
                  <a:pt x="3763386" y="2909315"/>
                </a:lnTo>
                <a:lnTo>
                  <a:pt x="3766355" y="2863267"/>
                </a:lnTo>
                <a:lnTo>
                  <a:pt x="3768156" y="2812322"/>
                </a:lnTo>
                <a:lnTo>
                  <a:pt x="3769080" y="2756132"/>
                </a:lnTo>
                <a:lnTo>
                  <a:pt x="3769421" y="2694345"/>
                </a:lnTo>
                <a:lnTo>
                  <a:pt x="3769421" y="656240"/>
                </a:lnTo>
                <a:lnTo>
                  <a:pt x="3769080" y="594453"/>
                </a:lnTo>
                <a:lnTo>
                  <a:pt x="3768156" y="538263"/>
                </a:lnTo>
                <a:lnTo>
                  <a:pt x="3766355" y="487318"/>
                </a:lnTo>
                <a:lnTo>
                  <a:pt x="3763386" y="441270"/>
                </a:lnTo>
                <a:lnTo>
                  <a:pt x="3758957" y="399768"/>
                </a:lnTo>
                <a:lnTo>
                  <a:pt x="3744551" y="329006"/>
                </a:lnTo>
                <a:lnTo>
                  <a:pt x="3714885" y="254372"/>
                </a:lnTo>
                <a:lnTo>
                  <a:pt x="3691217" y="212441"/>
                </a:lnTo>
                <a:lnTo>
                  <a:pt x="3663288" y="173554"/>
                </a:lnTo>
                <a:lnTo>
                  <a:pt x="3631404" y="138017"/>
                </a:lnTo>
                <a:lnTo>
                  <a:pt x="3595867" y="106133"/>
                </a:lnTo>
                <a:lnTo>
                  <a:pt x="3556980" y="78204"/>
                </a:lnTo>
                <a:lnTo>
                  <a:pt x="3515049" y="54536"/>
                </a:lnTo>
                <a:lnTo>
                  <a:pt x="3470376" y="35431"/>
                </a:lnTo>
                <a:lnTo>
                  <a:pt x="3406957" y="16645"/>
                </a:lnTo>
                <a:lnTo>
                  <a:pt x="3328151" y="6035"/>
                </a:lnTo>
                <a:lnTo>
                  <a:pt x="3282102" y="3066"/>
                </a:lnTo>
                <a:lnTo>
                  <a:pt x="3231158" y="1265"/>
                </a:lnTo>
                <a:lnTo>
                  <a:pt x="3174967" y="340"/>
                </a:lnTo>
                <a:lnTo>
                  <a:pt x="3113181" y="0"/>
                </a:lnTo>
                <a:close/>
              </a:path>
            </a:pathLst>
          </a:custGeom>
          <a:solidFill>
            <a:srgbClr val="1168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76507" y="4636158"/>
            <a:ext cx="3425190" cy="195516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2950" b="1" spc="-20" dirty="0">
                <a:solidFill>
                  <a:srgbClr val="FFFFFF"/>
                </a:solidFill>
                <a:latin typeface="Helvetica Neue"/>
                <a:cs typeface="Helvetica Neue"/>
              </a:rPr>
              <a:t>Code</a:t>
            </a:r>
            <a:endParaRPr sz="2950">
              <a:latin typeface="Helvetica Neue"/>
              <a:cs typeface="Helvetica Neue"/>
            </a:endParaRPr>
          </a:p>
          <a:p>
            <a:pPr marL="12065" marR="5080" algn="ctr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description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important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or complicated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component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implementation</a:t>
            </a:r>
            <a:r>
              <a:rPr sz="1950" spc="-7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details,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patterns,</a:t>
            </a:r>
            <a:r>
              <a:rPr sz="1950" spc="-8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frameworks,</a:t>
            </a:r>
            <a:r>
              <a:rPr sz="1950" spc="-8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etc.</a:t>
            </a:r>
            <a:endParaRPr sz="1950">
              <a:latin typeface="Geneva"/>
              <a:cs typeface="Genev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167339" y="3978985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5" h="3350895">
                <a:moveTo>
                  <a:pt x="3113182" y="0"/>
                </a:moveTo>
                <a:lnTo>
                  <a:pt x="656240" y="0"/>
                </a:lnTo>
                <a:lnTo>
                  <a:pt x="594453" y="340"/>
                </a:lnTo>
                <a:lnTo>
                  <a:pt x="538263" y="1265"/>
                </a:lnTo>
                <a:lnTo>
                  <a:pt x="487318" y="3066"/>
                </a:lnTo>
                <a:lnTo>
                  <a:pt x="441270" y="6035"/>
                </a:lnTo>
                <a:lnTo>
                  <a:pt x="399768" y="10464"/>
                </a:lnTo>
                <a:lnTo>
                  <a:pt x="329006" y="24870"/>
                </a:lnTo>
                <a:lnTo>
                  <a:pt x="254372" y="54536"/>
                </a:lnTo>
                <a:lnTo>
                  <a:pt x="212441" y="78204"/>
                </a:lnTo>
                <a:lnTo>
                  <a:pt x="173554" y="106133"/>
                </a:lnTo>
                <a:lnTo>
                  <a:pt x="138017" y="138017"/>
                </a:lnTo>
                <a:lnTo>
                  <a:pt x="106133" y="173554"/>
                </a:lnTo>
                <a:lnTo>
                  <a:pt x="78204" y="212441"/>
                </a:lnTo>
                <a:lnTo>
                  <a:pt x="54536" y="254372"/>
                </a:lnTo>
                <a:lnTo>
                  <a:pt x="35431" y="299045"/>
                </a:lnTo>
                <a:lnTo>
                  <a:pt x="16645" y="362464"/>
                </a:lnTo>
                <a:lnTo>
                  <a:pt x="6035" y="441270"/>
                </a:lnTo>
                <a:lnTo>
                  <a:pt x="3066" y="487318"/>
                </a:lnTo>
                <a:lnTo>
                  <a:pt x="1265" y="538263"/>
                </a:lnTo>
                <a:lnTo>
                  <a:pt x="340" y="594453"/>
                </a:lnTo>
                <a:lnTo>
                  <a:pt x="0" y="656240"/>
                </a:lnTo>
                <a:lnTo>
                  <a:pt x="0" y="2694345"/>
                </a:lnTo>
                <a:lnTo>
                  <a:pt x="340" y="2756132"/>
                </a:lnTo>
                <a:lnTo>
                  <a:pt x="1265" y="2812322"/>
                </a:lnTo>
                <a:lnTo>
                  <a:pt x="3066" y="2863267"/>
                </a:lnTo>
                <a:lnTo>
                  <a:pt x="6035" y="2909315"/>
                </a:lnTo>
                <a:lnTo>
                  <a:pt x="10464" y="2950817"/>
                </a:lnTo>
                <a:lnTo>
                  <a:pt x="24870" y="3021579"/>
                </a:lnTo>
                <a:lnTo>
                  <a:pt x="54536" y="3096213"/>
                </a:lnTo>
                <a:lnTo>
                  <a:pt x="78204" y="3138144"/>
                </a:lnTo>
                <a:lnTo>
                  <a:pt x="106133" y="3177031"/>
                </a:lnTo>
                <a:lnTo>
                  <a:pt x="138017" y="3212568"/>
                </a:lnTo>
                <a:lnTo>
                  <a:pt x="173554" y="3244452"/>
                </a:lnTo>
                <a:lnTo>
                  <a:pt x="212441" y="3272381"/>
                </a:lnTo>
                <a:lnTo>
                  <a:pt x="254372" y="3296049"/>
                </a:lnTo>
                <a:lnTo>
                  <a:pt x="299045" y="3315154"/>
                </a:lnTo>
                <a:lnTo>
                  <a:pt x="362464" y="3333940"/>
                </a:lnTo>
                <a:lnTo>
                  <a:pt x="441270" y="3344550"/>
                </a:lnTo>
                <a:lnTo>
                  <a:pt x="487318" y="3347519"/>
                </a:lnTo>
                <a:lnTo>
                  <a:pt x="538263" y="3349320"/>
                </a:lnTo>
                <a:lnTo>
                  <a:pt x="594453" y="3350245"/>
                </a:lnTo>
                <a:lnTo>
                  <a:pt x="656240" y="3350585"/>
                </a:lnTo>
                <a:lnTo>
                  <a:pt x="3113182" y="3350585"/>
                </a:lnTo>
                <a:lnTo>
                  <a:pt x="3174968" y="3350245"/>
                </a:lnTo>
                <a:lnTo>
                  <a:pt x="3231158" y="3349320"/>
                </a:lnTo>
                <a:lnTo>
                  <a:pt x="3282102" y="3347519"/>
                </a:lnTo>
                <a:lnTo>
                  <a:pt x="3328151" y="3344550"/>
                </a:lnTo>
                <a:lnTo>
                  <a:pt x="3369652" y="3340121"/>
                </a:lnTo>
                <a:lnTo>
                  <a:pt x="3440417" y="3325715"/>
                </a:lnTo>
                <a:lnTo>
                  <a:pt x="3515051" y="3296049"/>
                </a:lnTo>
                <a:lnTo>
                  <a:pt x="3556981" y="3272381"/>
                </a:lnTo>
                <a:lnTo>
                  <a:pt x="3595867" y="3244452"/>
                </a:lnTo>
                <a:lnTo>
                  <a:pt x="3631404" y="3212568"/>
                </a:lnTo>
                <a:lnTo>
                  <a:pt x="3663289" y="3177031"/>
                </a:lnTo>
                <a:lnTo>
                  <a:pt x="3691219" y="3138144"/>
                </a:lnTo>
                <a:lnTo>
                  <a:pt x="3714888" y="3096213"/>
                </a:lnTo>
                <a:lnTo>
                  <a:pt x="3733994" y="3051540"/>
                </a:lnTo>
                <a:lnTo>
                  <a:pt x="3752778" y="2988121"/>
                </a:lnTo>
                <a:lnTo>
                  <a:pt x="3763387" y="2909315"/>
                </a:lnTo>
                <a:lnTo>
                  <a:pt x="3766355" y="2863267"/>
                </a:lnTo>
                <a:lnTo>
                  <a:pt x="3768156" y="2812322"/>
                </a:lnTo>
                <a:lnTo>
                  <a:pt x="3769080" y="2756132"/>
                </a:lnTo>
                <a:lnTo>
                  <a:pt x="3769421" y="2694345"/>
                </a:lnTo>
                <a:lnTo>
                  <a:pt x="3769421" y="656240"/>
                </a:lnTo>
                <a:lnTo>
                  <a:pt x="3769080" y="594453"/>
                </a:lnTo>
                <a:lnTo>
                  <a:pt x="3768156" y="538263"/>
                </a:lnTo>
                <a:lnTo>
                  <a:pt x="3766355" y="487318"/>
                </a:lnTo>
                <a:lnTo>
                  <a:pt x="3763387" y="441270"/>
                </a:lnTo>
                <a:lnTo>
                  <a:pt x="3758958" y="399768"/>
                </a:lnTo>
                <a:lnTo>
                  <a:pt x="3744554" y="329006"/>
                </a:lnTo>
                <a:lnTo>
                  <a:pt x="3714888" y="254372"/>
                </a:lnTo>
                <a:lnTo>
                  <a:pt x="3691219" y="212441"/>
                </a:lnTo>
                <a:lnTo>
                  <a:pt x="3663289" y="173554"/>
                </a:lnTo>
                <a:lnTo>
                  <a:pt x="3631404" y="138017"/>
                </a:lnTo>
                <a:lnTo>
                  <a:pt x="3595867" y="106133"/>
                </a:lnTo>
                <a:lnTo>
                  <a:pt x="3556981" y="78204"/>
                </a:lnTo>
                <a:lnTo>
                  <a:pt x="3515051" y="54536"/>
                </a:lnTo>
                <a:lnTo>
                  <a:pt x="3470379" y="35431"/>
                </a:lnTo>
                <a:lnTo>
                  <a:pt x="3406958" y="16645"/>
                </a:lnTo>
                <a:lnTo>
                  <a:pt x="3328151" y="6035"/>
                </a:lnTo>
                <a:lnTo>
                  <a:pt x="3282102" y="3066"/>
                </a:lnTo>
                <a:lnTo>
                  <a:pt x="3231158" y="1265"/>
                </a:lnTo>
                <a:lnTo>
                  <a:pt x="3174968" y="340"/>
                </a:lnTo>
                <a:lnTo>
                  <a:pt x="3113182" y="0"/>
                </a:lnTo>
                <a:close/>
              </a:path>
            </a:pathLst>
          </a:custGeom>
          <a:solidFill>
            <a:srgbClr val="1168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413253" y="4463389"/>
            <a:ext cx="3277870" cy="230060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2950" b="1" spc="90" dirty="0">
                <a:solidFill>
                  <a:srgbClr val="FFFFFF"/>
                </a:solidFill>
                <a:latin typeface="Helvetica Neue"/>
                <a:cs typeface="Helvetica Neue"/>
              </a:rPr>
              <a:t>Data</a:t>
            </a:r>
            <a:endParaRPr sz="2950">
              <a:latin typeface="Helvetica Neue"/>
              <a:cs typeface="Helvetica Neue"/>
            </a:endParaRPr>
          </a:p>
          <a:p>
            <a:pPr marL="12065" marR="5080" algn="ctr">
              <a:lnSpc>
                <a:spcPct val="116300"/>
              </a:lnSpc>
              <a:spcBef>
                <a:spcPts val="90"/>
              </a:spcBef>
            </a:pP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Data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models,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entity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relationship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diagrams,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security,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data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volumes, archiving</a:t>
            </a:r>
            <a:r>
              <a:rPr sz="1950" spc="-9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60" dirty="0">
                <a:solidFill>
                  <a:srgbClr val="FFFFFF"/>
                </a:solidFill>
                <a:latin typeface="Geneva"/>
                <a:cs typeface="Geneva"/>
              </a:rPr>
              <a:t>strategies,</a:t>
            </a:r>
            <a:r>
              <a:rPr sz="1950" spc="-9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backup </a:t>
            </a:r>
            <a:r>
              <a:rPr sz="1950" spc="-60" dirty="0">
                <a:solidFill>
                  <a:srgbClr val="FFFFFF"/>
                </a:solidFill>
                <a:latin typeface="Geneva"/>
                <a:cs typeface="Geneva"/>
              </a:rPr>
              <a:t>strategies,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etc.</a:t>
            </a:r>
            <a:endParaRPr sz="1950">
              <a:latin typeface="Geneva"/>
              <a:cs typeface="Genev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41093" y="7534003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5" h="3350895">
                <a:moveTo>
                  <a:pt x="3113181" y="0"/>
                </a:moveTo>
                <a:lnTo>
                  <a:pt x="656240" y="0"/>
                </a:lnTo>
                <a:lnTo>
                  <a:pt x="594454" y="340"/>
                </a:lnTo>
                <a:lnTo>
                  <a:pt x="538263" y="1265"/>
                </a:lnTo>
                <a:lnTo>
                  <a:pt x="487318" y="3066"/>
                </a:lnTo>
                <a:lnTo>
                  <a:pt x="441270" y="6035"/>
                </a:lnTo>
                <a:lnTo>
                  <a:pt x="399768" y="10464"/>
                </a:lnTo>
                <a:lnTo>
                  <a:pt x="329006" y="24870"/>
                </a:lnTo>
                <a:lnTo>
                  <a:pt x="254372" y="54536"/>
                </a:lnTo>
                <a:lnTo>
                  <a:pt x="212440" y="78204"/>
                </a:lnTo>
                <a:lnTo>
                  <a:pt x="173554" y="106133"/>
                </a:lnTo>
                <a:lnTo>
                  <a:pt x="138017" y="138017"/>
                </a:lnTo>
                <a:lnTo>
                  <a:pt x="106133" y="173554"/>
                </a:lnTo>
                <a:lnTo>
                  <a:pt x="78204" y="212441"/>
                </a:lnTo>
                <a:lnTo>
                  <a:pt x="54536" y="254372"/>
                </a:lnTo>
                <a:lnTo>
                  <a:pt x="35431" y="299045"/>
                </a:lnTo>
                <a:lnTo>
                  <a:pt x="16645" y="362464"/>
                </a:lnTo>
                <a:lnTo>
                  <a:pt x="6035" y="441270"/>
                </a:lnTo>
                <a:lnTo>
                  <a:pt x="3066" y="487318"/>
                </a:lnTo>
                <a:lnTo>
                  <a:pt x="1265" y="538263"/>
                </a:lnTo>
                <a:lnTo>
                  <a:pt x="340" y="594453"/>
                </a:lnTo>
                <a:lnTo>
                  <a:pt x="0" y="656240"/>
                </a:lnTo>
                <a:lnTo>
                  <a:pt x="0" y="2694345"/>
                </a:lnTo>
                <a:lnTo>
                  <a:pt x="340" y="2756131"/>
                </a:lnTo>
                <a:lnTo>
                  <a:pt x="1265" y="2812322"/>
                </a:lnTo>
                <a:lnTo>
                  <a:pt x="3066" y="2863266"/>
                </a:lnTo>
                <a:lnTo>
                  <a:pt x="6035" y="2909315"/>
                </a:lnTo>
                <a:lnTo>
                  <a:pt x="10463" y="2950816"/>
                </a:lnTo>
                <a:lnTo>
                  <a:pt x="24870" y="3021579"/>
                </a:lnTo>
                <a:lnTo>
                  <a:pt x="54536" y="3096213"/>
                </a:lnTo>
                <a:lnTo>
                  <a:pt x="78204" y="3138144"/>
                </a:lnTo>
                <a:lnTo>
                  <a:pt x="106133" y="3177030"/>
                </a:lnTo>
                <a:lnTo>
                  <a:pt x="138017" y="3212568"/>
                </a:lnTo>
                <a:lnTo>
                  <a:pt x="173554" y="3244452"/>
                </a:lnTo>
                <a:lnTo>
                  <a:pt x="212440" y="3272381"/>
                </a:lnTo>
                <a:lnTo>
                  <a:pt x="254372" y="3296049"/>
                </a:lnTo>
                <a:lnTo>
                  <a:pt x="299045" y="3315154"/>
                </a:lnTo>
                <a:lnTo>
                  <a:pt x="362463" y="3333940"/>
                </a:lnTo>
                <a:lnTo>
                  <a:pt x="441270" y="3344550"/>
                </a:lnTo>
                <a:lnTo>
                  <a:pt x="487318" y="3347519"/>
                </a:lnTo>
                <a:lnTo>
                  <a:pt x="538263" y="3349320"/>
                </a:lnTo>
                <a:lnTo>
                  <a:pt x="594454" y="3350245"/>
                </a:lnTo>
                <a:lnTo>
                  <a:pt x="656240" y="3350585"/>
                </a:lnTo>
                <a:lnTo>
                  <a:pt x="3113181" y="3350585"/>
                </a:lnTo>
                <a:lnTo>
                  <a:pt x="3174967" y="3350245"/>
                </a:lnTo>
                <a:lnTo>
                  <a:pt x="3231157" y="3349320"/>
                </a:lnTo>
                <a:lnTo>
                  <a:pt x="3282102" y="3347519"/>
                </a:lnTo>
                <a:lnTo>
                  <a:pt x="3328150" y="3344550"/>
                </a:lnTo>
                <a:lnTo>
                  <a:pt x="3369652" y="3340121"/>
                </a:lnTo>
                <a:lnTo>
                  <a:pt x="3440415" y="3325715"/>
                </a:lnTo>
                <a:lnTo>
                  <a:pt x="3515048" y="3296049"/>
                </a:lnTo>
                <a:lnTo>
                  <a:pt x="3556980" y="3272381"/>
                </a:lnTo>
                <a:lnTo>
                  <a:pt x="3595866" y="3244452"/>
                </a:lnTo>
                <a:lnTo>
                  <a:pt x="3631403" y="3212568"/>
                </a:lnTo>
                <a:lnTo>
                  <a:pt x="3663288" y="3177030"/>
                </a:lnTo>
                <a:lnTo>
                  <a:pt x="3691216" y="3138144"/>
                </a:lnTo>
                <a:lnTo>
                  <a:pt x="3714884" y="3096213"/>
                </a:lnTo>
                <a:lnTo>
                  <a:pt x="3733989" y="3051540"/>
                </a:lnTo>
                <a:lnTo>
                  <a:pt x="3752776" y="2988121"/>
                </a:lnTo>
                <a:lnTo>
                  <a:pt x="3763386" y="2909315"/>
                </a:lnTo>
                <a:lnTo>
                  <a:pt x="3766355" y="2863266"/>
                </a:lnTo>
                <a:lnTo>
                  <a:pt x="3768156" y="2812322"/>
                </a:lnTo>
                <a:lnTo>
                  <a:pt x="3769080" y="2756131"/>
                </a:lnTo>
                <a:lnTo>
                  <a:pt x="3769421" y="2694345"/>
                </a:lnTo>
                <a:lnTo>
                  <a:pt x="3769421" y="656240"/>
                </a:lnTo>
                <a:lnTo>
                  <a:pt x="3769080" y="594453"/>
                </a:lnTo>
                <a:lnTo>
                  <a:pt x="3768156" y="538263"/>
                </a:lnTo>
                <a:lnTo>
                  <a:pt x="3766355" y="487318"/>
                </a:lnTo>
                <a:lnTo>
                  <a:pt x="3763386" y="441270"/>
                </a:lnTo>
                <a:lnTo>
                  <a:pt x="3758957" y="399768"/>
                </a:lnTo>
                <a:lnTo>
                  <a:pt x="3744551" y="329006"/>
                </a:lnTo>
                <a:lnTo>
                  <a:pt x="3714884" y="254372"/>
                </a:lnTo>
                <a:lnTo>
                  <a:pt x="3691216" y="212441"/>
                </a:lnTo>
                <a:lnTo>
                  <a:pt x="3663288" y="173554"/>
                </a:lnTo>
                <a:lnTo>
                  <a:pt x="3631403" y="138017"/>
                </a:lnTo>
                <a:lnTo>
                  <a:pt x="3595866" y="106133"/>
                </a:lnTo>
                <a:lnTo>
                  <a:pt x="3556980" y="78204"/>
                </a:lnTo>
                <a:lnTo>
                  <a:pt x="3515048" y="54536"/>
                </a:lnTo>
                <a:lnTo>
                  <a:pt x="3470375" y="35431"/>
                </a:lnTo>
                <a:lnTo>
                  <a:pt x="3406957" y="16645"/>
                </a:lnTo>
                <a:lnTo>
                  <a:pt x="3328150" y="6035"/>
                </a:lnTo>
                <a:lnTo>
                  <a:pt x="3282102" y="3066"/>
                </a:lnTo>
                <a:lnTo>
                  <a:pt x="3231157" y="1265"/>
                </a:lnTo>
                <a:lnTo>
                  <a:pt x="3174967" y="340"/>
                </a:lnTo>
                <a:lnTo>
                  <a:pt x="3113181" y="0"/>
                </a:lnTo>
                <a:close/>
              </a:path>
            </a:pathLst>
          </a:custGeom>
          <a:solidFill>
            <a:srgbClr val="438D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05291" y="8124933"/>
            <a:ext cx="3241675" cy="20999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6860" marR="269875" algn="ctr">
              <a:lnSpc>
                <a:spcPct val="114100"/>
              </a:lnSpc>
              <a:spcBef>
                <a:spcPts val="95"/>
              </a:spcBef>
            </a:pPr>
            <a:r>
              <a:rPr sz="2950" b="1" spc="114" dirty="0">
                <a:solidFill>
                  <a:srgbClr val="FFFFFF"/>
                </a:solidFill>
                <a:latin typeface="Helvetica Neue"/>
                <a:cs typeface="Helvetica Neue"/>
              </a:rPr>
              <a:t>Infrastructure </a:t>
            </a:r>
            <a:r>
              <a:rPr sz="2950" b="1" spc="90" dirty="0">
                <a:solidFill>
                  <a:srgbClr val="FFFFFF"/>
                </a:solidFill>
                <a:latin typeface="Helvetica Neue"/>
                <a:cs typeface="Helvetica Neue"/>
              </a:rPr>
              <a:t>Architecture</a:t>
            </a:r>
            <a:endParaRPr sz="2950">
              <a:latin typeface="Helvetica Neue"/>
              <a:cs typeface="Helvetica Neue"/>
            </a:endParaRPr>
          </a:p>
          <a:p>
            <a:pPr marL="263525" marR="255904" algn="ctr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3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description</a:t>
            </a:r>
            <a:r>
              <a:rPr sz="1950" spc="-13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3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the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infrastructure</a:t>
            </a:r>
            <a:r>
              <a:rPr sz="1950" spc="-9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available</a:t>
            </a:r>
            <a:endParaRPr sz="1950">
              <a:latin typeface="Geneva"/>
              <a:cs typeface="Geneva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sz="1950" spc="-90" dirty="0">
                <a:solidFill>
                  <a:srgbClr val="FFFFFF"/>
                </a:solidFill>
                <a:latin typeface="Geneva"/>
                <a:cs typeface="Geneva"/>
              </a:rPr>
              <a:t>to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60" dirty="0">
                <a:solidFill>
                  <a:srgbClr val="FFFFFF"/>
                </a:solidFill>
                <a:latin typeface="Geneva"/>
                <a:cs typeface="Geneva"/>
              </a:rPr>
              <a:t>run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software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system.</a:t>
            </a:r>
            <a:endParaRPr sz="1950">
              <a:latin typeface="Geneva"/>
              <a:cs typeface="Genev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04215" y="7534003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5" h="3350895">
                <a:moveTo>
                  <a:pt x="3113181" y="0"/>
                </a:moveTo>
                <a:lnTo>
                  <a:pt x="656240" y="0"/>
                </a:lnTo>
                <a:lnTo>
                  <a:pt x="594454" y="340"/>
                </a:lnTo>
                <a:lnTo>
                  <a:pt x="538263" y="1265"/>
                </a:lnTo>
                <a:lnTo>
                  <a:pt x="487319" y="3066"/>
                </a:lnTo>
                <a:lnTo>
                  <a:pt x="441270" y="6035"/>
                </a:lnTo>
                <a:lnTo>
                  <a:pt x="399769" y="10464"/>
                </a:lnTo>
                <a:lnTo>
                  <a:pt x="329006" y="24870"/>
                </a:lnTo>
                <a:lnTo>
                  <a:pt x="254372" y="54536"/>
                </a:lnTo>
                <a:lnTo>
                  <a:pt x="212441" y="78204"/>
                </a:lnTo>
                <a:lnTo>
                  <a:pt x="173555" y="106133"/>
                </a:lnTo>
                <a:lnTo>
                  <a:pt x="138018" y="138017"/>
                </a:lnTo>
                <a:lnTo>
                  <a:pt x="106133" y="173554"/>
                </a:lnTo>
                <a:lnTo>
                  <a:pt x="78205" y="212441"/>
                </a:lnTo>
                <a:lnTo>
                  <a:pt x="54536" y="254372"/>
                </a:lnTo>
                <a:lnTo>
                  <a:pt x="35431" y="299045"/>
                </a:lnTo>
                <a:lnTo>
                  <a:pt x="16645" y="362464"/>
                </a:lnTo>
                <a:lnTo>
                  <a:pt x="6035" y="441270"/>
                </a:lnTo>
                <a:lnTo>
                  <a:pt x="3066" y="487318"/>
                </a:lnTo>
                <a:lnTo>
                  <a:pt x="1265" y="538263"/>
                </a:lnTo>
                <a:lnTo>
                  <a:pt x="340" y="594453"/>
                </a:lnTo>
                <a:lnTo>
                  <a:pt x="0" y="656240"/>
                </a:lnTo>
                <a:lnTo>
                  <a:pt x="0" y="2694345"/>
                </a:lnTo>
                <a:lnTo>
                  <a:pt x="340" y="2756131"/>
                </a:lnTo>
                <a:lnTo>
                  <a:pt x="1265" y="2812322"/>
                </a:lnTo>
                <a:lnTo>
                  <a:pt x="3066" y="2863266"/>
                </a:lnTo>
                <a:lnTo>
                  <a:pt x="6035" y="2909315"/>
                </a:lnTo>
                <a:lnTo>
                  <a:pt x="10464" y="2950816"/>
                </a:lnTo>
                <a:lnTo>
                  <a:pt x="24870" y="3021579"/>
                </a:lnTo>
                <a:lnTo>
                  <a:pt x="54536" y="3096213"/>
                </a:lnTo>
                <a:lnTo>
                  <a:pt x="78205" y="3138144"/>
                </a:lnTo>
                <a:lnTo>
                  <a:pt x="106133" y="3177030"/>
                </a:lnTo>
                <a:lnTo>
                  <a:pt x="138018" y="3212568"/>
                </a:lnTo>
                <a:lnTo>
                  <a:pt x="173555" y="3244452"/>
                </a:lnTo>
                <a:lnTo>
                  <a:pt x="212441" y="3272381"/>
                </a:lnTo>
                <a:lnTo>
                  <a:pt x="254372" y="3296049"/>
                </a:lnTo>
                <a:lnTo>
                  <a:pt x="299045" y="3315154"/>
                </a:lnTo>
                <a:lnTo>
                  <a:pt x="362464" y="3333940"/>
                </a:lnTo>
                <a:lnTo>
                  <a:pt x="441270" y="3344550"/>
                </a:lnTo>
                <a:lnTo>
                  <a:pt x="487319" y="3347519"/>
                </a:lnTo>
                <a:lnTo>
                  <a:pt x="538263" y="3349320"/>
                </a:lnTo>
                <a:lnTo>
                  <a:pt x="594454" y="3350245"/>
                </a:lnTo>
                <a:lnTo>
                  <a:pt x="656240" y="3350585"/>
                </a:lnTo>
                <a:lnTo>
                  <a:pt x="3113181" y="3350585"/>
                </a:lnTo>
                <a:lnTo>
                  <a:pt x="3174967" y="3350245"/>
                </a:lnTo>
                <a:lnTo>
                  <a:pt x="3231158" y="3349320"/>
                </a:lnTo>
                <a:lnTo>
                  <a:pt x="3282102" y="3347519"/>
                </a:lnTo>
                <a:lnTo>
                  <a:pt x="3328151" y="3344550"/>
                </a:lnTo>
                <a:lnTo>
                  <a:pt x="3369652" y="3340121"/>
                </a:lnTo>
                <a:lnTo>
                  <a:pt x="3440415" y="3325715"/>
                </a:lnTo>
                <a:lnTo>
                  <a:pt x="3515049" y="3296049"/>
                </a:lnTo>
                <a:lnTo>
                  <a:pt x="3556980" y="3272381"/>
                </a:lnTo>
                <a:lnTo>
                  <a:pt x="3595867" y="3244452"/>
                </a:lnTo>
                <a:lnTo>
                  <a:pt x="3631404" y="3212568"/>
                </a:lnTo>
                <a:lnTo>
                  <a:pt x="3663288" y="3177030"/>
                </a:lnTo>
                <a:lnTo>
                  <a:pt x="3691217" y="3138144"/>
                </a:lnTo>
                <a:lnTo>
                  <a:pt x="3714885" y="3096213"/>
                </a:lnTo>
                <a:lnTo>
                  <a:pt x="3733990" y="3051540"/>
                </a:lnTo>
                <a:lnTo>
                  <a:pt x="3752776" y="2988121"/>
                </a:lnTo>
                <a:lnTo>
                  <a:pt x="3763386" y="2909315"/>
                </a:lnTo>
                <a:lnTo>
                  <a:pt x="3766355" y="2863266"/>
                </a:lnTo>
                <a:lnTo>
                  <a:pt x="3768156" y="2812322"/>
                </a:lnTo>
                <a:lnTo>
                  <a:pt x="3769080" y="2756131"/>
                </a:lnTo>
                <a:lnTo>
                  <a:pt x="3769421" y="2694345"/>
                </a:lnTo>
                <a:lnTo>
                  <a:pt x="3769421" y="656240"/>
                </a:lnTo>
                <a:lnTo>
                  <a:pt x="3769080" y="594453"/>
                </a:lnTo>
                <a:lnTo>
                  <a:pt x="3768156" y="538263"/>
                </a:lnTo>
                <a:lnTo>
                  <a:pt x="3766355" y="487318"/>
                </a:lnTo>
                <a:lnTo>
                  <a:pt x="3763386" y="441270"/>
                </a:lnTo>
                <a:lnTo>
                  <a:pt x="3758957" y="399768"/>
                </a:lnTo>
                <a:lnTo>
                  <a:pt x="3744551" y="329006"/>
                </a:lnTo>
                <a:lnTo>
                  <a:pt x="3714885" y="254372"/>
                </a:lnTo>
                <a:lnTo>
                  <a:pt x="3691217" y="212441"/>
                </a:lnTo>
                <a:lnTo>
                  <a:pt x="3663288" y="173554"/>
                </a:lnTo>
                <a:lnTo>
                  <a:pt x="3631404" y="138017"/>
                </a:lnTo>
                <a:lnTo>
                  <a:pt x="3595867" y="106133"/>
                </a:lnTo>
                <a:lnTo>
                  <a:pt x="3556980" y="78204"/>
                </a:lnTo>
                <a:lnTo>
                  <a:pt x="3515049" y="54536"/>
                </a:lnTo>
                <a:lnTo>
                  <a:pt x="3470376" y="35431"/>
                </a:lnTo>
                <a:lnTo>
                  <a:pt x="3406957" y="16645"/>
                </a:lnTo>
                <a:lnTo>
                  <a:pt x="3328151" y="6035"/>
                </a:lnTo>
                <a:lnTo>
                  <a:pt x="3282102" y="3066"/>
                </a:lnTo>
                <a:lnTo>
                  <a:pt x="3231158" y="1265"/>
                </a:lnTo>
                <a:lnTo>
                  <a:pt x="3174967" y="340"/>
                </a:lnTo>
                <a:lnTo>
                  <a:pt x="3113181" y="0"/>
                </a:lnTo>
                <a:close/>
              </a:path>
            </a:pathLst>
          </a:custGeom>
          <a:solidFill>
            <a:srgbClr val="438D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340616" y="8536718"/>
            <a:ext cx="3496945" cy="126428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2950" b="1" spc="105" dirty="0">
                <a:solidFill>
                  <a:srgbClr val="FFFFFF"/>
                </a:solidFill>
                <a:latin typeface="Helvetica Neue"/>
                <a:cs typeface="Helvetica Neue"/>
              </a:rPr>
              <a:t>Deployment</a:t>
            </a:r>
            <a:endParaRPr sz="2950">
              <a:latin typeface="Helvetica Neue"/>
              <a:cs typeface="Helvetica Neue"/>
            </a:endParaRPr>
          </a:p>
          <a:p>
            <a:pPr marL="12700" marR="5080" algn="ctr">
              <a:lnSpc>
                <a:spcPct val="116300"/>
              </a:lnSpc>
              <a:spcBef>
                <a:spcPts val="90"/>
              </a:spcBef>
            </a:pP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1950" spc="-8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mapping</a:t>
            </a:r>
            <a:r>
              <a:rPr sz="1950" spc="-8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8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software</a:t>
            </a:r>
            <a:r>
              <a:rPr sz="1950" spc="-8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0" dirty="0">
                <a:solidFill>
                  <a:srgbClr val="FFFFFF"/>
                </a:solidFill>
                <a:latin typeface="Geneva"/>
                <a:cs typeface="Geneva"/>
              </a:rPr>
              <a:t>(e.g. </a:t>
            </a:r>
            <a:r>
              <a:rPr sz="1950" spc="-45" dirty="0">
                <a:solidFill>
                  <a:srgbClr val="FFFFFF"/>
                </a:solidFill>
                <a:latin typeface="Geneva"/>
                <a:cs typeface="Geneva"/>
              </a:rPr>
              <a:t>containers)</a:t>
            </a:r>
            <a:r>
              <a:rPr sz="1950" spc="-9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90" dirty="0">
                <a:solidFill>
                  <a:srgbClr val="FFFFFF"/>
                </a:solidFill>
                <a:latin typeface="Geneva"/>
                <a:cs typeface="Geneva"/>
              </a:rPr>
              <a:t>to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infrastructure.</a:t>
            </a:r>
            <a:endParaRPr sz="1950">
              <a:latin typeface="Geneva"/>
              <a:cs typeface="Genev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41093" y="423962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5" h="3350895">
                <a:moveTo>
                  <a:pt x="3113181" y="0"/>
                </a:moveTo>
                <a:lnTo>
                  <a:pt x="656240" y="0"/>
                </a:lnTo>
                <a:lnTo>
                  <a:pt x="594454" y="340"/>
                </a:lnTo>
                <a:lnTo>
                  <a:pt x="538263" y="1265"/>
                </a:lnTo>
                <a:lnTo>
                  <a:pt x="487319" y="3066"/>
                </a:lnTo>
                <a:lnTo>
                  <a:pt x="441270" y="6035"/>
                </a:lnTo>
                <a:lnTo>
                  <a:pt x="399768" y="10465"/>
                </a:lnTo>
                <a:lnTo>
                  <a:pt x="329006" y="24874"/>
                </a:lnTo>
                <a:lnTo>
                  <a:pt x="254372" y="54542"/>
                </a:lnTo>
                <a:lnTo>
                  <a:pt x="212441" y="78211"/>
                </a:lnTo>
                <a:lnTo>
                  <a:pt x="173554" y="106139"/>
                </a:lnTo>
                <a:lnTo>
                  <a:pt x="138017" y="138023"/>
                </a:lnTo>
                <a:lnTo>
                  <a:pt x="106133" y="173559"/>
                </a:lnTo>
                <a:lnTo>
                  <a:pt x="78204" y="212445"/>
                </a:lnTo>
                <a:lnTo>
                  <a:pt x="54536" y="254377"/>
                </a:lnTo>
                <a:lnTo>
                  <a:pt x="35431" y="299052"/>
                </a:lnTo>
                <a:lnTo>
                  <a:pt x="16645" y="362468"/>
                </a:lnTo>
                <a:lnTo>
                  <a:pt x="6035" y="441275"/>
                </a:lnTo>
                <a:lnTo>
                  <a:pt x="3066" y="487323"/>
                </a:lnTo>
                <a:lnTo>
                  <a:pt x="1265" y="538268"/>
                </a:lnTo>
                <a:lnTo>
                  <a:pt x="340" y="594458"/>
                </a:lnTo>
                <a:lnTo>
                  <a:pt x="0" y="656245"/>
                </a:lnTo>
                <a:lnTo>
                  <a:pt x="0" y="2694349"/>
                </a:lnTo>
                <a:lnTo>
                  <a:pt x="340" y="2756136"/>
                </a:lnTo>
                <a:lnTo>
                  <a:pt x="1265" y="2812326"/>
                </a:lnTo>
                <a:lnTo>
                  <a:pt x="3066" y="2863271"/>
                </a:lnTo>
                <a:lnTo>
                  <a:pt x="6035" y="2909319"/>
                </a:lnTo>
                <a:lnTo>
                  <a:pt x="10464" y="2950821"/>
                </a:lnTo>
                <a:lnTo>
                  <a:pt x="24870" y="3021584"/>
                </a:lnTo>
                <a:lnTo>
                  <a:pt x="54536" y="3096218"/>
                </a:lnTo>
                <a:lnTo>
                  <a:pt x="78204" y="3138149"/>
                </a:lnTo>
                <a:lnTo>
                  <a:pt x="106133" y="3177035"/>
                </a:lnTo>
                <a:lnTo>
                  <a:pt x="138017" y="3212573"/>
                </a:lnTo>
                <a:lnTo>
                  <a:pt x="173554" y="3244457"/>
                </a:lnTo>
                <a:lnTo>
                  <a:pt x="212441" y="3272386"/>
                </a:lnTo>
                <a:lnTo>
                  <a:pt x="254372" y="3296054"/>
                </a:lnTo>
                <a:lnTo>
                  <a:pt x="299045" y="3315159"/>
                </a:lnTo>
                <a:lnTo>
                  <a:pt x="362464" y="3333945"/>
                </a:lnTo>
                <a:lnTo>
                  <a:pt x="441270" y="3344555"/>
                </a:lnTo>
                <a:lnTo>
                  <a:pt x="487319" y="3347524"/>
                </a:lnTo>
                <a:lnTo>
                  <a:pt x="538263" y="3349324"/>
                </a:lnTo>
                <a:lnTo>
                  <a:pt x="594454" y="3350249"/>
                </a:lnTo>
                <a:lnTo>
                  <a:pt x="656240" y="3350590"/>
                </a:lnTo>
                <a:lnTo>
                  <a:pt x="3113181" y="3350590"/>
                </a:lnTo>
                <a:lnTo>
                  <a:pt x="3174967" y="3350249"/>
                </a:lnTo>
                <a:lnTo>
                  <a:pt x="3231157" y="3349324"/>
                </a:lnTo>
                <a:lnTo>
                  <a:pt x="3282102" y="3347524"/>
                </a:lnTo>
                <a:lnTo>
                  <a:pt x="3328150" y="3344555"/>
                </a:lnTo>
                <a:lnTo>
                  <a:pt x="3369652" y="3340126"/>
                </a:lnTo>
                <a:lnTo>
                  <a:pt x="3440415" y="3325720"/>
                </a:lnTo>
                <a:lnTo>
                  <a:pt x="3515048" y="3296054"/>
                </a:lnTo>
                <a:lnTo>
                  <a:pt x="3556980" y="3272386"/>
                </a:lnTo>
                <a:lnTo>
                  <a:pt x="3595866" y="3244457"/>
                </a:lnTo>
                <a:lnTo>
                  <a:pt x="3631403" y="3212573"/>
                </a:lnTo>
                <a:lnTo>
                  <a:pt x="3663288" y="3177035"/>
                </a:lnTo>
                <a:lnTo>
                  <a:pt x="3691216" y="3138149"/>
                </a:lnTo>
                <a:lnTo>
                  <a:pt x="3714884" y="3096218"/>
                </a:lnTo>
                <a:lnTo>
                  <a:pt x="3733989" y="3051545"/>
                </a:lnTo>
                <a:lnTo>
                  <a:pt x="3752776" y="2988126"/>
                </a:lnTo>
                <a:lnTo>
                  <a:pt x="3763386" y="2909319"/>
                </a:lnTo>
                <a:lnTo>
                  <a:pt x="3766355" y="2863271"/>
                </a:lnTo>
                <a:lnTo>
                  <a:pt x="3768156" y="2812326"/>
                </a:lnTo>
                <a:lnTo>
                  <a:pt x="3769080" y="2756136"/>
                </a:lnTo>
                <a:lnTo>
                  <a:pt x="3769421" y="2694349"/>
                </a:lnTo>
                <a:lnTo>
                  <a:pt x="3769421" y="656245"/>
                </a:lnTo>
                <a:lnTo>
                  <a:pt x="3769080" y="594458"/>
                </a:lnTo>
                <a:lnTo>
                  <a:pt x="3768156" y="538268"/>
                </a:lnTo>
                <a:lnTo>
                  <a:pt x="3766355" y="487323"/>
                </a:lnTo>
                <a:lnTo>
                  <a:pt x="3763386" y="441275"/>
                </a:lnTo>
                <a:lnTo>
                  <a:pt x="3758957" y="399773"/>
                </a:lnTo>
                <a:lnTo>
                  <a:pt x="3744551" y="329011"/>
                </a:lnTo>
                <a:lnTo>
                  <a:pt x="3714884" y="254377"/>
                </a:lnTo>
                <a:lnTo>
                  <a:pt x="3691216" y="212445"/>
                </a:lnTo>
                <a:lnTo>
                  <a:pt x="3663288" y="173559"/>
                </a:lnTo>
                <a:lnTo>
                  <a:pt x="3631403" y="138023"/>
                </a:lnTo>
                <a:lnTo>
                  <a:pt x="3595866" y="106139"/>
                </a:lnTo>
                <a:lnTo>
                  <a:pt x="3556980" y="78211"/>
                </a:lnTo>
                <a:lnTo>
                  <a:pt x="3515048" y="54542"/>
                </a:lnTo>
                <a:lnTo>
                  <a:pt x="3470375" y="35437"/>
                </a:lnTo>
                <a:lnTo>
                  <a:pt x="3406957" y="16647"/>
                </a:lnTo>
                <a:lnTo>
                  <a:pt x="3328150" y="6035"/>
                </a:lnTo>
                <a:lnTo>
                  <a:pt x="3282102" y="3066"/>
                </a:lnTo>
                <a:lnTo>
                  <a:pt x="3231157" y="1265"/>
                </a:lnTo>
                <a:lnTo>
                  <a:pt x="3174967" y="340"/>
                </a:lnTo>
                <a:lnTo>
                  <a:pt x="3113181" y="0"/>
                </a:lnTo>
                <a:close/>
              </a:path>
            </a:pathLst>
          </a:custGeom>
          <a:solidFill>
            <a:srgbClr val="021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39158" y="1253913"/>
            <a:ext cx="3173730" cy="160972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2950" b="1" spc="65" dirty="0">
                <a:solidFill>
                  <a:srgbClr val="FFFFFF"/>
                </a:solidFill>
                <a:latin typeface="Helvetica Neue"/>
                <a:cs typeface="Helvetica Neue"/>
              </a:rPr>
              <a:t>Context</a:t>
            </a:r>
            <a:endParaRPr sz="2950">
              <a:latin typeface="Helvetica Neue"/>
              <a:cs typeface="Helvetica Neue"/>
            </a:endParaRPr>
          </a:p>
          <a:p>
            <a:pPr marL="12065" marR="5080" indent="-635" algn="ctr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system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65" dirty="0">
                <a:solidFill>
                  <a:srgbClr val="FFFFFF"/>
                </a:solidFill>
                <a:latin typeface="Geneva"/>
                <a:cs typeface="Geneva"/>
              </a:rPr>
              <a:t>context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diagram,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plus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some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narrative</a:t>
            </a:r>
            <a:r>
              <a:rPr sz="1950" spc="-10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90" dirty="0">
                <a:solidFill>
                  <a:srgbClr val="FFFFFF"/>
                </a:solidFill>
                <a:latin typeface="Geneva"/>
                <a:cs typeface="Geneva"/>
              </a:rPr>
              <a:t>text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to 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“set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scene”.</a:t>
            </a:r>
            <a:endParaRPr sz="1950">
              <a:latin typeface="Geneva"/>
              <a:cs typeface="Genev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198409" y="418154"/>
            <a:ext cx="3781425" cy="3362325"/>
            <a:chOff x="4198409" y="418154"/>
            <a:chExt cx="3781425" cy="3362325"/>
          </a:xfrm>
        </p:grpSpPr>
        <p:sp>
          <p:nvSpPr>
            <p:cNvPr id="16" name="object 16"/>
            <p:cNvSpPr/>
            <p:nvPr/>
          </p:nvSpPr>
          <p:spPr>
            <a:xfrm>
              <a:off x="4204216" y="423962"/>
              <a:ext cx="3769995" cy="3350895"/>
            </a:xfrm>
            <a:custGeom>
              <a:avLst/>
              <a:gdLst/>
              <a:ahLst/>
              <a:cxnLst/>
              <a:rect l="l" t="t" r="r" b="b"/>
              <a:pathLst>
                <a:path w="3769995" h="3350895">
                  <a:moveTo>
                    <a:pt x="3113180" y="0"/>
                  </a:moveTo>
                  <a:lnTo>
                    <a:pt x="656240" y="0"/>
                  </a:lnTo>
                  <a:lnTo>
                    <a:pt x="594453" y="340"/>
                  </a:lnTo>
                  <a:lnTo>
                    <a:pt x="538263" y="1265"/>
                  </a:lnTo>
                  <a:lnTo>
                    <a:pt x="487318" y="3066"/>
                  </a:lnTo>
                  <a:lnTo>
                    <a:pt x="441270" y="6035"/>
                  </a:lnTo>
                  <a:lnTo>
                    <a:pt x="399768" y="10465"/>
                  </a:lnTo>
                  <a:lnTo>
                    <a:pt x="329005" y="24874"/>
                  </a:lnTo>
                  <a:lnTo>
                    <a:pt x="254371" y="54542"/>
                  </a:lnTo>
                  <a:lnTo>
                    <a:pt x="212440" y="78211"/>
                  </a:lnTo>
                  <a:lnTo>
                    <a:pt x="173554" y="106139"/>
                  </a:lnTo>
                  <a:lnTo>
                    <a:pt x="138017" y="138023"/>
                  </a:lnTo>
                  <a:lnTo>
                    <a:pt x="106132" y="173559"/>
                  </a:lnTo>
                  <a:lnTo>
                    <a:pt x="78204" y="212445"/>
                  </a:lnTo>
                  <a:lnTo>
                    <a:pt x="54535" y="254377"/>
                  </a:lnTo>
                  <a:lnTo>
                    <a:pt x="35430" y="299052"/>
                  </a:lnTo>
                  <a:lnTo>
                    <a:pt x="16644" y="362468"/>
                  </a:lnTo>
                  <a:lnTo>
                    <a:pt x="6034" y="441275"/>
                  </a:lnTo>
                  <a:lnTo>
                    <a:pt x="3066" y="487323"/>
                  </a:lnTo>
                  <a:lnTo>
                    <a:pt x="1265" y="538268"/>
                  </a:lnTo>
                  <a:lnTo>
                    <a:pt x="340" y="594458"/>
                  </a:lnTo>
                  <a:lnTo>
                    <a:pt x="0" y="656245"/>
                  </a:lnTo>
                  <a:lnTo>
                    <a:pt x="0" y="2694349"/>
                  </a:lnTo>
                  <a:lnTo>
                    <a:pt x="340" y="2756136"/>
                  </a:lnTo>
                  <a:lnTo>
                    <a:pt x="1265" y="2812326"/>
                  </a:lnTo>
                  <a:lnTo>
                    <a:pt x="3066" y="2863271"/>
                  </a:lnTo>
                  <a:lnTo>
                    <a:pt x="6034" y="2909319"/>
                  </a:lnTo>
                  <a:lnTo>
                    <a:pt x="10463" y="2950821"/>
                  </a:lnTo>
                  <a:lnTo>
                    <a:pt x="24869" y="3021584"/>
                  </a:lnTo>
                  <a:lnTo>
                    <a:pt x="54535" y="3096218"/>
                  </a:lnTo>
                  <a:lnTo>
                    <a:pt x="78204" y="3138149"/>
                  </a:lnTo>
                  <a:lnTo>
                    <a:pt x="106132" y="3177035"/>
                  </a:lnTo>
                  <a:lnTo>
                    <a:pt x="138017" y="3212573"/>
                  </a:lnTo>
                  <a:lnTo>
                    <a:pt x="173554" y="3244457"/>
                  </a:lnTo>
                  <a:lnTo>
                    <a:pt x="212440" y="3272386"/>
                  </a:lnTo>
                  <a:lnTo>
                    <a:pt x="254371" y="3296054"/>
                  </a:lnTo>
                  <a:lnTo>
                    <a:pt x="299044" y="3315159"/>
                  </a:lnTo>
                  <a:lnTo>
                    <a:pt x="362463" y="3333945"/>
                  </a:lnTo>
                  <a:lnTo>
                    <a:pt x="441270" y="3344555"/>
                  </a:lnTo>
                  <a:lnTo>
                    <a:pt x="487318" y="3347524"/>
                  </a:lnTo>
                  <a:lnTo>
                    <a:pt x="538263" y="3349324"/>
                  </a:lnTo>
                  <a:lnTo>
                    <a:pt x="594453" y="3350249"/>
                  </a:lnTo>
                  <a:lnTo>
                    <a:pt x="656240" y="3350590"/>
                  </a:lnTo>
                  <a:lnTo>
                    <a:pt x="3113180" y="3350590"/>
                  </a:lnTo>
                  <a:lnTo>
                    <a:pt x="3174966" y="3350249"/>
                  </a:lnTo>
                  <a:lnTo>
                    <a:pt x="3231157" y="3349324"/>
                  </a:lnTo>
                  <a:lnTo>
                    <a:pt x="3282101" y="3347524"/>
                  </a:lnTo>
                  <a:lnTo>
                    <a:pt x="3328149" y="3344555"/>
                  </a:lnTo>
                  <a:lnTo>
                    <a:pt x="3369651" y="3340126"/>
                  </a:lnTo>
                  <a:lnTo>
                    <a:pt x="3440414" y="3325720"/>
                  </a:lnTo>
                  <a:lnTo>
                    <a:pt x="3515048" y="3296054"/>
                  </a:lnTo>
                  <a:lnTo>
                    <a:pt x="3556979" y="3272386"/>
                  </a:lnTo>
                  <a:lnTo>
                    <a:pt x="3595866" y="3244457"/>
                  </a:lnTo>
                  <a:lnTo>
                    <a:pt x="3631403" y="3212573"/>
                  </a:lnTo>
                  <a:lnTo>
                    <a:pt x="3663287" y="3177035"/>
                  </a:lnTo>
                  <a:lnTo>
                    <a:pt x="3691216" y="3138149"/>
                  </a:lnTo>
                  <a:lnTo>
                    <a:pt x="3714884" y="3096218"/>
                  </a:lnTo>
                  <a:lnTo>
                    <a:pt x="3733989" y="3051545"/>
                  </a:lnTo>
                  <a:lnTo>
                    <a:pt x="3752776" y="2988126"/>
                  </a:lnTo>
                  <a:lnTo>
                    <a:pt x="3763386" y="2909319"/>
                  </a:lnTo>
                  <a:lnTo>
                    <a:pt x="3766355" y="2863271"/>
                  </a:lnTo>
                  <a:lnTo>
                    <a:pt x="3768155" y="2812326"/>
                  </a:lnTo>
                  <a:lnTo>
                    <a:pt x="3769080" y="2756136"/>
                  </a:lnTo>
                  <a:lnTo>
                    <a:pt x="3769421" y="2694349"/>
                  </a:lnTo>
                  <a:lnTo>
                    <a:pt x="3769421" y="656245"/>
                  </a:lnTo>
                  <a:lnTo>
                    <a:pt x="3769080" y="594458"/>
                  </a:lnTo>
                  <a:lnTo>
                    <a:pt x="3768155" y="538268"/>
                  </a:lnTo>
                  <a:lnTo>
                    <a:pt x="3766355" y="487323"/>
                  </a:lnTo>
                  <a:lnTo>
                    <a:pt x="3763386" y="441275"/>
                  </a:lnTo>
                  <a:lnTo>
                    <a:pt x="3758957" y="399773"/>
                  </a:lnTo>
                  <a:lnTo>
                    <a:pt x="3744550" y="329011"/>
                  </a:lnTo>
                  <a:lnTo>
                    <a:pt x="3714884" y="254377"/>
                  </a:lnTo>
                  <a:lnTo>
                    <a:pt x="3691216" y="212445"/>
                  </a:lnTo>
                  <a:lnTo>
                    <a:pt x="3663287" y="173559"/>
                  </a:lnTo>
                  <a:lnTo>
                    <a:pt x="3631403" y="138023"/>
                  </a:lnTo>
                  <a:lnTo>
                    <a:pt x="3595866" y="106139"/>
                  </a:lnTo>
                  <a:lnTo>
                    <a:pt x="3556979" y="78211"/>
                  </a:lnTo>
                  <a:lnTo>
                    <a:pt x="3515048" y="54542"/>
                  </a:lnTo>
                  <a:lnTo>
                    <a:pt x="3470375" y="35437"/>
                  </a:lnTo>
                  <a:lnTo>
                    <a:pt x="3406956" y="16647"/>
                  </a:lnTo>
                  <a:lnTo>
                    <a:pt x="3328149" y="6035"/>
                  </a:lnTo>
                  <a:lnTo>
                    <a:pt x="3282101" y="3066"/>
                  </a:lnTo>
                  <a:lnTo>
                    <a:pt x="3231157" y="1265"/>
                  </a:lnTo>
                  <a:lnTo>
                    <a:pt x="3174966" y="340"/>
                  </a:lnTo>
                  <a:lnTo>
                    <a:pt x="3113180" y="0"/>
                  </a:lnTo>
                  <a:close/>
                </a:path>
              </a:pathLst>
            </a:custGeom>
            <a:solidFill>
              <a:srgbClr val="0842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204168" y="423913"/>
              <a:ext cx="3769995" cy="3350895"/>
            </a:xfrm>
            <a:custGeom>
              <a:avLst/>
              <a:gdLst/>
              <a:ahLst/>
              <a:cxnLst/>
              <a:rect l="l" t="t" r="r" b="b"/>
              <a:pathLst>
                <a:path w="3769995" h="3350895">
                  <a:moveTo>
                    <a:pt x="724021" y="0"/>
                  </a:moveTo>
                  <a:lnTo>
                    <a:pt x="3045497" y="0"/>
                  </a:lnTo>
                  <a:lnTo>
                    <a:pt x="3113229" y="48"/>
                  </a:lnTo>
                  <a:lnTo>
                    <a:pt x="3175016" y="389"/>
                  </a:lnTo>
                  <a:lnTo>
                    <a:pt x="3231206" y="1314"/>
                  </a:lnTo>
                  <a:lnTo>
                    <a:pt x="3282151" y="3114"/>
                  </a:lnTo>
                  <a:lnTo>
                    <a:pt x="3328199" y="6083"/>
                  </a:lnTo>
                  <a:lnTo>
                    <a:pt x="3369701" y="10512"/>
                  </a:lnTo>
                  <a:lnTo>
                    <a:pt x="3440463" y="24918"/>
                  </a:lnTo>
                  <a:lnTo>
                    <a:pt x="3515097" y="54585"/>
                  </a:lnTo>
                  <a:lnTo>
                    <a:pt x="3557029" y="78253"/>
                  </a:lnTo>
                  <a:lnTo>
                    <a:pt x="3595915" y="106181"/>
                  </a:lnTo>
                  <a:lnTo>
                    <a:pt x="3631452" y="138066"/>
                  </a:lnTo>
                  <a:lnTo>
                    <a:pt x="3663336" y="173603"/>
                  </a:lnTo>
                  <a:lnTo>
                    <a:pt x="3691265" y="212489"/>
                  </a:lnTo>
                  <a:lnTo>
                    <a:pt x="3714933" y="254421"/>
                  </a:lnTo>
                  <a:lnTo>
                    <a:pt x="3734038" y="299094"/>
                  </a:lnTo>
                  <a:lnTo>
                    <a:pt x="3752824" y="362512"/>
                  </a:lnTo>
                  <a:lnTo>
                    <a:pt x="3763434" y="441319"/>
                  </a:lnTo>
                  <a:lnTo>
                    <a:pt x="3766403" y="487367"/>
                  </a:lnTo>
                  <a:lnTo>
                    <a:pt x="3768204" y="538312"/>
                  </a:lnTo>
                  <a:lnTo>
                    <a:pt x="3769129" y="594502"/>
                  </a:lnTo>
                  <a:lnTo>
                    <a:pt x="3769470" y="656289"/>
                  </a:lnTo>
                  <a:lnTo>
                    <a:pt x="3769518" y="724021"/>
                  </a:lnTo>
                  <a:lnTo>
                    <a:pt x="3769518" y="2626662"/>
                  </a:lnTo>
                  <a:lnTo>
                    <a:pt x="3769470" y="2694394"/>
                  </a:lnTo>
                  <a:lnTo>
                    <a:pt x="3769129" y="2756180"/>
                  </a:lnTo>
                  <a:lnTo>
                    <a:pt x="3768204" y="2812371"/>
                  </a:lnTo>
                  <a:lnTo>
                    <a:pt x="3766403" y="2863315"/>
                  </a:lnTo>
                  <a:lnTo>
                    <a:pt x="3763434" y="2909364"/>
                  </a:lnTo>
                  <a:lnTo>
                    <a:pt x="3759005" y="2950865"/>
                  </a:lnTo>
                  <a:lnTo>
                    <a:pt x="3744599" y="3021628"/>
                  </a:lnTo>
                  <a:lnTo>
                    <a:pt x="3714933" y="3096262"/>
                  </a:lnTo>
                  <a:lnTo>
                    <a:pt x="3691265" y="3138193"/>
                  </a:lnTo>
                  <a:lnTo>
                    <a:pt x="3663336" y="3177079"/>
                  </a:lnTo>
                  <a:lnTo>
                    <a:pt x="3631452" y="3212616"/>
                  </a:lnTo>
                  <a:lnTo>
                    <a:pt x="3595915" y="3244501"/>
                  </a:lnTo>
                  <a:lnTo>
                    <a:pt x="3557029" y="3272429"/>
                  </a:lnTo>
                  <a:lnTo>
                    <a:pt x="3515097" y="3296097"/>
                  </a:lnTo>
                  <a:lnTo>
                    <a:pt x="3470424" y="3315202"/>
                  </a:lnTo>
                  <a:lnTo>
                    <a:pt x="3407006" y="3333989"/>
                  </a:lnTo>
                  <a:lnTo>
                    <a:pt x="3328199" y="3344599"/>
                  </a:lnTo>
                  <a:lnTo>
                    <a:pt x="3282151" y="3347568"/>
                  </a:lnTo>
                  <a:lnTo>
                    <a:pt x="3231206" y="3349369"/>
                  </a:lnTo>
                  <a:lnTo>
                    <a:pt x="3175016" y="3350293"/>
                  </a:lnTo>
                  <a:lnTo>
                    <a:pt x="3113229" y="3350634"/>
                  </a:lnTo>
                  <a:lnTo>
                    <a:pt x="3045497" y="3350683"/>
                  </a:lnTo>
                  <a:lnTo>
                    <a:pt x="724021" y="3350683"/>
                  </a:lnTo>
                  <a:lnTo>
                    <a:pt x="656289" y="3350634"/>
                  </a:lnTo>
                  <a:lnTo>
                    <a:pt x="594502" y="3350293"/>
                  </a:lnTo>
                  <a:lnTo>
                    <a:pt x="538312" y="3349369"/>
                  </a:lnTo>
                  <a:lnTo>
                    <a:pt x="487367" y="3347568"/>
                  </a:lnTo>
                  <a:lnTo>
                    <a:pt x="441319" y="3344599"/>
                  </a:lnTo>
                  <a:lnTo>
                    <a:pt x="399817" y="3340170"/>
                  </a:lnTo>
                  <a:lnTo>
                    <a:pt x="329054" y="3325764"/>
                  </a:lnTo>
                  <a:lnTo>
                    <a:pt x="254421" y="3296097"/>
                  </a:lnTo>
                  <a:lnTo>
                    <a:pt x="212489" y="3272429"/>
                  </a:lnTo>
                  <a:lnTo>
                    <a:pt x="173603" y="3244501"/>
                  </a:lnTo>
                  <a:lnTo>
                    <a:pt x="138066" y="3212616"/>
                  </a:lnTo>
                  <a:lnTo>
                    <a:pt x="106181" y="3177079"/>
                  </a:lnTo>
                  <a:lnTo>
                    <a:pt x="78253" y="3138193"/>
                  </a:lnTo>
                  <a:lnTo>
                    <a:pt x="54585" y="3096262"/>
                  </a:lnTo>
                  <a:lnTo>
                    <a:pt x="35480" y="3051588"/>
                  </a:lnTo>
                  <a:lnTo>
                    <a:pt x="16693" y="2988170"/>
                  </a:lnTo>
                  <a:lnTo>
                    <a:pt x="6083" y="2909364"/>
                  </a:lnTo>
                  <a:lnTo>
                    <a:pt x="3114" y="2863315"/>
                  </a:lnTo>
                  <a:lnTo>
                    <a:pt x="1314" y="2812371"/>
                  </a:lnTo>
                  <a:lnTo>
                    <a:pt x="389" y="2756180"/>
                  </a:lnTo>
                  <a:lnTo>
                    <a:pt x="48" y="2694394"/>
                  </a:lnTo>
                  <a:lnTo>
                    <a:pt x="0" y="2626662"/>
                  </a:lnTo>
                  <a:lnTo>
                    <a:pt x="0" y="724021"/>
                  </a:lnTo>
                  <a:lnTo>
                    <a:pt x="48" y="656289"/>
                  </a:lnTo>
                  <a:lnTo>
                    <a:pt x="389" y="594502"/>
                  </a:lnTo>
                  <a:lnTo>
                    <a:pt x="1314" y="538312"/>
                  </a:lnTo>
                  <a:lnTo>
                    <a:pt x="3114" y="487367"/>
                  </a:lnTo>
                  <a:lnTo>
                    <a:pt x="6083" y="441319"/>
                  </a:lnTo>
                  <a:lnTo>
                    <a:pt x="10512" y="399817"/>
                  </a:lnTo>
                  <a:lnTo>
                    <a:pt x="24918" y="329054"/>
                  </a:lnTo>
                  <a:lnTo>
                    <a:pt x="54585" y="254421"/>
                  </a:lnTo>
                  <a:lnTo>
                    <a:pt x="78253" y="212489"/>
                  </a:lnTo>
                  <a:lnTo>
                    <a:pt x="106181" y="173603"/>
                  </a:lnTo>
                  <a:lnTo>
                    <a:pt x="138066" y="138066"/>
                  </a:lnTo>
                  <a:lnTo>
                    <a:pt x="173603" y="106181"/>
                  </a:lnTo>
                  <a:lnTo>
                    <a:pt x="212489" y="78253"/>
                  </a:lnTo>
                  <a:lnTo>
                    <a:pt x="254421" y="54585"/>
                  </a:lnTo>
                  <a:lnTo>
                    <a:pt x="299094" y="35480"/>
                  </a:lnTo>
                  <a:lnTo>
                    <a:pt x="362512" y="16693"/>
                  </a:lnTo>
                  <a:lnTo>
                    <a:pt x="441319" y="6083"/>
                  </a:lnTo>
                  <a:lnTo>
                    <a:pt x="487367" y="3114"/>
                  </a:lnTo>
                  <a:lnTo>
                    <a:pt x="538312" y="1314"/>
                  </a:lnTo>
                  <a:lnTo>
                    <a:pt x="594502" y="389"/>
                  </a:lnTo>
                  <a:lnTo>
                    <a:pt x="656289" y="48"/>
                  </a:lnTo>
                  <a:lnTo>
                    <a:pt x="724021" y="0"/>
                  </a:lnTo>
                  <a:close/>
                </a:path>
              </a:pathLst>
            </a:custGeom>
            <a:ln w="115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4444609" y="496589"/>
            <a:ext cx="3288665" cy="3136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9445" marR="641985" algn="ctr">
              <a:lnSpc>
                <a:spcPct val="114100"/>
              </a:lnSpc>
              <a:spcBef>
                <a:spcPts val="95"/>
              </a:spcBef>
            </a:pPr>
            <a:r>
              <a:rPr sz="2950" b="1" spc="80" dirty="0">
                <a:latin typeface="Helvetica Neue"/>
                <a:cs typeface="Helvetica Neue"/>
              </a:rPr>
              <a:t>Functional </a:t>
            </a:r>
            <a:r>
              <a:rPr sz="2950" b="1" spc="95" dirty="0">
                <a:latin typeface="Helvetica Neue"/>
                <a:cs typeface="Helvetica Neue"/>
              </a:rPr>
              <a:t>Overview</a:t>
            </a:r>
            <a:endParaRPr sz="2950">
              <a:latin typeface="Helvetica Neue"/>
              <a:cs typeface="Helvetica Neue"/>
            </a:endParaRPr>
          </a:p>
          <a:p>
            <a:pPr marL="12700" marR="5080" algn="ctr">
              <a:lnSpc>
                <a:spcPct val="116300"/>
              </a:lnSpc>
              <a:spcBef>
                <a:spcPts val="90"/>
              </a:spcBef>
            </a:pPr>
            <a:r>
              <a:rPr sz="1950" spc="-60" dirty="0"/>
              <a:t>An</a:t>
            </a:r>
            <a:r>
              <a:rPr sz="1950" spc="-114" dirty="0"/>
              <a:t> </a:t>
            </a:r>
            <a:r>
              <a:rPr sz="1950" spc="-35" dirty="0"/>
              <a:t>overview</a:t>
            </a:r>
            <a:r>
              <a:rPr sz="1950" spc="-110" dirty="0"/>
              <a:t> </a:t>
            </a:r>
            <a:r>
              <a:rPr sz="1950" spc="-60" dirty="0"/>
              <a:t>of</a:t>
            </a:r>
            <a:r>
              <a:rPr sz="1950" spc="-114" dirty="0"/>
              <a:t> </a:t>
            </a:r>
            <a:r>
              <a:rPr sz="1950" spc="-50" dirty="0"/>
              <a:t>the</a:t>
            </a:r>
            <a:r>
              <a:rPr sz="1950" spc="-110" dirty="0"/>
              <a:t> </a:t>
            </a:r>
            <a:r>
              <a:rPr sz="1950" spc="-20" dirty="0"/>
              <a:t>software </a:t>
            </a:r>
            <a:r>
              <a:rPr sz="1950" spc="-60" dirty="0"/>
              <a:t>system; </a:t>
            </a:r>
            <a:r>
              <a:rPr sz="1950" dirty="0"/>
              <a:t>perhaps</a:t>
            </a:r>
            <a:r>
              <a:rPr sz="1950" spc="-55" dirty="0"/>
              <a:t> </a:t>
            </a:r>
            <a:r>
              <a:rPr sz="1950" spc="-10" dirty="0"/>
              <a:t>including wireframes,</a:t>
            </a:r>
            <a:r>
              <a:rPr sz="1950" spc="-100" dirty="0"/>
              <a:t> </a:t>
            </a:r>
            <a:r>
              <a:rPr sz="1950" spc="100" dirty="0"/>
              <a:t>UI</a:t>
            </a:r>
            <a:r>
              <a:rPr sz="1950" spc="-95" dirty="0"/>
              <a:t> </a:t>
            </a:r>
            <a:r>
              <a:rPr sz="1950" spc="-10" dirty="0"/>
              <a:t>mockups, </a:t>
            </a:r>
            <a:r>
              <a:rPr sz="1950" spc="-35" dirty="0"/>
              <a:t>screenshots,</a:t>
            </a:r>
            <a:r>
              <a:rPr sz="1950" spc="-95" dirty="0"/>
              <a:t> </a:t>
            </a:r>
            <a:r>
              <a:rPr sz="1950" spc="-10" dirty="0"/>
              <a:t>workflow </a:t>
            </a:r>
            <a:r>
              <a:rPr sz="1950" dirty="0"/>
              <a:t>diagrams,</a:t>
            </a:r>
            <a:r>
              <a:rPr sz="1950" spc="-130" dirty="0"/>
              <a:t> </a:t>
            </a:r>
            <a:r>
              <a:rPr sz="1950" dirty="0"/>
              <a:t>business</a:t>
            </a:r>
            <a:r>
              <a:rPr sz="1950" spc="-130" dirty="0"/>
              <a:t> </a:t>
            </a:r>
            <a:r>
              <a:rPr sz="1950" spc="-10" dirty="0"/>
              <a:t>process </a:t>
            </a:r>
            <a:r>
              <a:rPr sz="1950" dirty="0"/>
              <a:t>diagrams,</a:t>
            </a:r>
            <a:r>
              <a:rPr sz="1950" spc="-130" dirty="0"/>
              <a:t> </a:t>
            </a:r>
            <a:r>
              <a:rPr sz="1950" spc="-20" dirty="0"/>
              <a:t>etc.</a:t>
            </a:r>
            <a:endParaRPr sz="1950"/>
          </a:p>
        </p:txBody>
      </p:sp>
      <p:grpSp>
        <p:nvGrpSpPr>
          <p:cNvPr id="19" name="object 19"/>
          <p:cNvGrpSpPr/>
          <p:nvPr/>
        </p:nvGrpSpPr>
        <p:grpSpPr>
          <a:xfrm>
            <a:off x="8161531" y="418154"/>
            <a:ext cx="3781425" cy="3362325"/>
            <a:chOff x="8161531" y="418154"/>
            <a:chExt cx="3781425" cy="3362325"/>
          </a:xfrm>
        </p:grpSpPr>
        <p:sp>
          <p:nvSpPr>
            <p:cNvPr id="20" name="object 20"/>
            <p:cNvSpPr/>
            <p:nvPr/>
          </p:nvSpPr>
          <p:spPr>
            <a:xfrm>
              <a:off x="8167338" y="423962"/>
              <a:ext cx="3769995" cy="3350895"/>
            </a:xfrm>
            <a:custGeom>
              <a:avLst/>
              <a:gdLst/>
              <a:ahLst/>
              <a:cxnLst/>
              <a:rect l="l" t="t" r="r" b="b"/>
              <a:pathLst>
                <a:path w="3769995" h="3350895">
                  <a:moveTo>
                    <a:pt x="3113182" y="0"/>
                  </a:moveTo>
                  <a:lnTo>
                    <a:pt x="656240" y="0"/>
                  </a:lnTo>
                  <a:lnTo>
                    <a:pt x="594453" y="340"/>
                  </a:lnTo>
                  <a:lnTo>
                    <a:pt x="538263" y="1265"/>
                  </a:lnTo>
                  <a:lnTo>
                    <a:pt x="487318" y="3066"/>
                  </a:lnTo>
                  <a:lnTo>
                    <a:pt x="441270" y="6035"/>
                  </a:lnTo>
                  <a:lnTo>
                    <a:pt x="399768" y="10465"/>
                  </a:lnTo>
                  <a:lnTo>
                    <a:pt x="329006" y="24874"/>
                  </a:lnTo>
                  <a:lnTo>
                    <a:pt x="254372" y="54542"/>
                  </a:lnTo>
                  <a:lnTo>
                    <a:pt x="212441" y="78211"/>
                  </a:lnTo>
                  <a:lnTo>
                    <a:pt x="173554" y="106139"/>
                  </a:lnTo>
                  <a:lnTo>
                    <a:pt x="138017" y="138023"/>
                  </a:lnTo>
                  <a:lnTo>
                    <a:pt x="106133" y="173559"/>
                  </a:lnTo>
                  <a:lnTo>
                    <a:pt x="78204" y="212445"/>
                  </a:lnTo>
                  <a:lnTo>
                    <a:pt x="54536" y="254377"/>
                  </a:lnTo>
                  <a:lnTo>
                    <a:pt x="35431" y="299052"/>
                  </a:lnTo>
                  <a:lnTo>
                    <a:pt x="16645" y="362468"/>
                  </a:lnTo>
                  <a:lnTo>
                    <a:pt x="6035" y="441275"/>
                  </a:lnTo>
                  <a:lnTo>
                    <a:pt x="3066" y="487323"/>
                  </a:lnTo>
                  <a:lnTo>
                    <a:pt x="1265" y="538268"/>
                  </a:lnTo>
                  <a:lnTo>
                    <a:pt x="340" y="594458"/>
                  </a:lnTo>
                  <a:lnTo>
                    <a:pt x="0" y="656245"/>
                  </a:lnTo>
                  <a:lnTo>
                    <a:pt x="0" y="2694349"/>
                  </a:lnTo>
                  <a:lnTo>
                    <a:pt x="340" y="2756136"/>
                  </a:lnTo>
                  <a:lnTo>
                    <a:pt x="1265" y="2812326"/>
                  </a:lnTo>
                  <a:lnTo>
                    <a:pt x="3066" y="2863271"/>
                  </a:lnTo>
                  <a:lnTo>
                    <a:pt x="6035" y="2909319"/>
                  </a:lnTo>
                  <a:lnTo>
                    <a:pt x="10464" y="2950821"/>
                  </a:lnTo>
                  <a:lnTo>
                    <a:pt x="24870" y="3021584"/>
                  </a:lnTo>
                  <a:lnTo>
                    <a:pt x="54536" y="3096218"/>
                  </a:lnTo>
                  <a:lnTo>
                    <a:pt x="78204" y="3138149"/>
                  </a:lnTo>
                  <a:lnTo>
                    <a:pt x="106133" y="3177035"/>
                  </a:lnTo>
                  <a:lnTo>
                    <a:pt x="138017" y="3212573"/>
                  </a:lnTo>
                  <a:lnTo>
                    <a:pt x="173554" y="3244457"/>
                  </a:lnTo>
                  <a:lnTo>
                    <a:pt x="212441" y="3272386"/>
                  </a:lnTo>
                  <a:lnTo>
                    <a:pt x="254372" y="3296054"/>
                  </a:lnTo>
                  <a:lnTo>
                    <a:pt x="299045" y="3315159"/>
                  </a:lnTo>
                  <a:lnTo>
                    <a:pt x="362464" y="3333945"/>
                  </a:lnTo>
                  <a:lnTo>
                    <a:pt x="441270" y="3344555"/>
                  </a:lnTo>
                  <a:lnTo>
                    <a:pt x="487318" y="3347524"/>
                  </a:lnTo>
                  <a:lnTo>
                    <a:pt x="538263" y="3349324"/>
                  </a:lnTo>
                  <a:lnTo>
                    <a:pt x="594453" y="3350249"/>
                  </a:lnTo>
                  <a:lnTo>
                    <a:pt x="656240" y="3350590"/>
                  </a:lnTo>
                  <a:lnTo>
                    <a:pt x="3113182" y="3350590"/>
                  </a:lnTo>
                  <a:lnTo>
                    <a:pt x="3174968" y="3350249"/>
                  </a:lnTo>
                  <a:lnTo>
                    <a:pt x="3231158" y="3349324"/>
                  </a:lnTo>
                  <a:lnTo>
                    <a:pt x="3282102" y="3347524"/>
                  </a:lnTo>
                  <a:lnTo>
                    <a:pt x="3328151" y="3344555"/>
                  </a:lnTo>
                  <a:lnTo>
                    <a:pt x="3369652" y="3340126"/>
                  </a:lnTo>
                  <a:lnTo>
                    <a:pt x="3440417" y="3325720"/>
                  </a:lnTo>
                  <a:lnTo>
                    <a:pt x="3515051" y="3296054"/>
                  </a:lnTo>
                  <a:lnTo>
                    <a:pt x="3556981" y="3272386"/>
                  </a:lnTo>
                  <a:lnTo>
                    <a:pt x="3595867" y="3244457"/>
                  </a:lnTo>
                  <a:lnTo>
                    <a:pt x="3631404" y="3212573"/>
                  </a:lnTo>
                  <a:lnTo>
                    <a:pt x="3663289" y="3177035"/>
                  </a:lnTo>
                  <a:lnTo>
                    <a:pt x="3691219" y="3138149"/>
                  </a:lnTo>
                  <a:lnTo>
                    <a:pt x="3714888" y="3096218"/>
                  </a:lnTo>
                  <a:lnTo>
                    <a:pt x="3733994" y="3051545"/>
                  </a:lnTo>
                  <a:lnTo>
                    <a:pt x="3752778" y="2988126"/>
                  </a:lnTo>
                  <a:lnTo>
                    <a:pt x="3763387" y="2909319"/>
                  </a:lnTo>
                  <a:lnTo>
                    <a:pt x="3766355" y="2863271"/>
                  </a:lnTo>
                  <a:lnTo>
                    <a:pt x="3768156" y="2812326"/>
                  </a:lnTo>
                  <a:lnTo>
                    <a:pt x="3769080" y="2756136"/>
                  </a:lnTo>
                  <a:lnTo>
                    <a:pt x="3769421" y="2694349"/>
                  </a:lnTo>
                  <a:lnTo>
                    <a:pt x="3769421" y="656245"/>
                  </a:lnTo>
                  <a:lnTo>
                    <a:pt x="3769080" y="594458"/>
                  </a:lnTo>
                  <a:lnTo>
                    <a:pt x="3768156" y="538268"/>
                  </a:lnTo>
                  <a:lnTo>
                    <a:pt x="3766355" y="487323"/>
                  </a:lnTo>
                  <a:lnTo>
                    <a:pt x="3763387" y="441275"/>
                  </a:lnTo>
                  <a:lnTo>
                    <a:pt x="3758958" y="399773"/>
                  </a:lnTo>
                  <a:lnTo>
                    <a:pt x="3744554" y="329011"/>
                  </a:lnTo>
                  <a:lnTo>
                    <a:pt x="3714888" y="254377"/>
                  </a:lnTo>
                  <a:lnTo>
                    <a:pt x="3691219" y="212445"/>
                  </a:lnTo>
                  <a:lnTo>
                    <a:pt x="3663289" y="173559"/>
                  </a:lnTo>
                  <a:lnTo>
                    <a:pt x="3631404" y="138023"/>
                  </a:lnTo>
                  <a:lnTo>
                    <a:pt x="3595867" y="106139"/>
                  </a:lnTo>
                  <a:lnTo>
                    <a:pt x="3556981" y="78211"/>
                  </a:lnTo>
                  <a:lnTo>
                    <a:pt x="3515051" y="54542"/>
                  </a:lnTo>
                  <a:lnTo>
                    <a:pt x="3470379" y="35437"/>
                  </a:lnTo>
                  <a:lnTo>
                    <a:pt x="3406958" y="16647"/>
                  </a:lnTo>
                  <a:lnTo>
                    <a:pt x="3328151" y="6035"/>
                  </a:lnTo>
                  <a:lnTo>
                    <a:pt x="3282102" y="3066"/>
                  </a:lnTo>
                  <a:lnTo>
                    <a:pt x="3231158" y="1265"/>
                  </a:lnTo>
                  <a:lnTo>
                    <a:pt x="3174968" y="340"/>
                  </a:lnTo>
                  <a:lnTo>
                    <a:pt x="3113182" y="0"/>
                  </a:lnTo>
                  <a:close/>
                </a:path>
              </a:pathLst>
            </a:custGeom>
            <a:solidFill>
              <a:srgbClr val="0842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167290" y="423913"/>
              <a:ext cx="3769995" cy="3350895"/>
            </a:xfrm>
            <a:custGeom>
              <a:avLst/>
              <a:gdLst/>
              <a:ahLst/>
              <a:cxnLst/>
              <a:rect l="l" t="t" r="r" b="b"/>
              <a:pathLst>
                <a:path w="3769995" h="3350895">
                  <a:moveTo>
                    <a:pt x="724021" y="0"/>
                  </a:moveTo>
                  <a:lnTo>
                    <a:pt x="3045497" y="0"/>
                  </a:lnTo>
                  <a:lnTo>
                    <a:pt x="3113229" y="48"/>
                  </a:lnTo>
                  <a:lnTo>
                    <a:pt x="3175016" y="389"/>
                  </a:lnTo>
                  <a:lnTo>
                    <a:pt x="3231206" y="1314"/>
                  </a:lnTo>
                  <a:lnTo>
                    <a:pt x="3282151" y="3114"/>
                  </a:lnTo>
                  <a:lnTo>
                    <a:pt x="3328199" y="6083"/>
                  </a:lnTo>
                  <a:lnTo>
                    <a:pt x="3369701" y="10512"/>
                  </a:lnTo>
                  <a:lnTo>
                    <a:pt x="3440463" y="24918"/>
                  </a:lnTo>
                  <a:lnTo>
                    <a:pt x="3515097" y="54585"/>
                  </a:lnTo>
                  <a:lnTo>
                    <a:pt x="3557029" y="78253"/>
                  </a:lnTo>
                  <a:lnTo>
                    <a:pt x="3595915" y="106181"/>
                  </a:lnTo>
                  <a:lnTo>
                    <a:pt x="3631452" y="138066"/>
                  </a:lnTo>
                  <a:lnTo>
                    <a:pt x="3663336" y="173603"/>
                  </a:lnTo>
                  <a:lnTo>
                    <a:pt x="3691265" y="212489"/>
                  </a:lnTo>
                  <a:lnTo>
                    <a:pt x="3714933" y="254421"/>
                  </a:lnTo>
                  <a:lnTo>
                    <a:pt x="3734038" y="299094"/>
                  </a:lnTo>
                  <a:lnTo>
                    <a:pt x="3752824" y="362512"/>
                  </a:lnTo>
                  <a:lnTo>
                    <a:pt x="3763434" y="441319"/>
                  </a:lnTo>
                  <a:lnTo>
                    <a:pt x="3766403" y="487367"/>
                  </a:lnTo>
                  <a:lnTo>
                    <a:pt x="3768204" y="538312"/>
                  </a:lnTo>
                  <a:lnTo>
                    <a:pt x="3769129" y="594502"/>
                  </a:lnTo>
                  <a:lnTo>
                    <a:pt x="3769470" y="656289"/>
                  </a:lnTo>
                  <a:lnTo>
                    <a:pt x="3769518" y="724021"/>
                  </a:lnTo>
                  <a:lnTo>
                    <a:pt x="3769518" y="2626662"/>
                  </a:lnTo>
                  <a:lnTo>
                    <a:pt x="3769470" y="2694394"/>
                  </a:lnTo>
                  <a:lnTo>
                    <a:pt x="3769129" y="2756180"/>
                  </a:lnTo>
                  <a:lnTo>
                    <a:pt x="3768204" y="2812371"/>
                  </a:lnTo>
                  <a:lnTo>
                    <a:pt x="3766403" y="2863315"/>
                  </a:lnTo>
                  <a:lnTo>
                    <a:pt x="3763434" y="2909364"/>
                  </a:lnTo>
                  <a:lnTo>
                    <a:pt x="3759005" y="2950865"/>
                  </a:lnTo>
                  <a:lnTo>
                    <a:pt x="3744599" y="3021628"/>
                  </a:lnTo>
                  <a:lnTo>
                    <a:pt x="3714933" y="3096262"/>
                  </a:lnTo>
                  <a:lnTo>
                    <a:pt x="3691265" y="3138193"/>
                  </a:lnTo>
                  <a:lnTo>
                    <a:pt x="3663336" y="3177079"/>
                  </a:lnTo>
                  <a:lnTo>
                    <a:pt x="3631452" y="3212616"/>
                  </a:lnTo>
                  <a:lnTo>
                    <a:pt x="3595915" y="3244501"/>
                  </a:lnTo>
                  <a:lnTo>
                    <a:pt x="3557029" y="3272429"/>
                  </a:lnTo>
                  <a:lnTo>
                    <a:pt x="3515097" y="3296097"/>
                  </a:lnTo>
                  <a:lnTo>
                    <a:pt x="3470424" y="3315202"/>
                  </a:lnTo>
                  <a:lnTo>
                    <a:pt x="3407006" y="3333989"/>
                  </a:lnTo>
                  <a:lnTo>
                    <a:pt x="3328199" y="3344599"/>
                  </a:lnTo>
                  <a:lnTo>
                    <a:pt x="3282151" y="3347568"/>
                  </a:lnTo>
                  <a:lnTo>
                    <a:pt x="3231206" y="3349369"/>
                  </a:lnTo>
                  <a:lnTo>
                    <a:pt x="3175016" y="3350293"/>
                  </a:lnTo>
                  <a:lnTo>
                    <a:pt x="3113229" y="3350634"/>
                  </a:lnTo>
                  <a:lnTo>
                    <a:pt x="3045497" y="3350683"/>
                  </a:lnTo>
                  <a:lnTo>
                    <a:pt x="724021" y="3350683"/>
                  </a:lnTo>
                  <a:lnTo>
                    <a:pt x="656289" y="3350634"/>
                  </a:lnTo>
                  <a:lnTo>
                    <a:pt x="594502" y="3350293"/>
                  </a:lnTo>
                  <a:lnTo>
                    <a:pt x="538312" y="3349369"/>
                  </a:lnTo>
                  <a:lnTo>
                    <a:pt x="487367" y="3347568"/>
                  </a:lnTo>
                  <a:lnTo>
                    <a:pt x="441319" y="3344599"/>
                  </a:lnTo>
                  <a:lnTo>
                    <a:pt x="399817" y="3340170"/>
                  </a:lnTo>
                  <a:lnTo>
                    <a:pt x="329054" y="3325764"/>
                  </a:lnTo>
                  <a:lnTo>
                    <a:pt x="254421" y="3296097"/>
                  </a:lnTo>
                  <a:lnTo>
                    <a:pt x="212489" y="3272429"/>
                  </a:lnTo>
                  <a:lnTo>
                    <a:pt x="173603" y="3244501"/>
                  </a:lnTo>
                  <a:lnTo>
                    <a:pt x="138066" y="3212616"/>
                  </a:lnTo>
                  <a:lnTo>
                    <a:pt x="106181" y="3177079"/>
                  </a:lnTo>
                  <a:lnTo>
                    <a:pt x="78253" y="3138193"/>
                  </a:lnTo>
                  <a:lnTo>
                    <a:pt x="54585" y="3096262"/>
                  </a:lnTo>
                  <a:lnTo>
                    <a:pt x="35480" y="3051588"/>
                  </a:lnTo>
                  <a:lnTo>
                    <a:pt x="16693" y="2988170"/>
                  </a:lnTo>
                  <a:lnTo>
                    <a:pt x="6083" y="2909364"/>
                  </a:lnTo>
                  <a:lnTo>
                    <a:pt x="3114" y="2863315"/>
                  </a:lnTo>
                  <a:lnTo>
                    <a:pt x="1314" y="2812371"/>
                  </a:lnTo>
                  <a:lnTo>
                    <a:pt x="389" y="2756180"/>
                  </a:lnTo>
                  <a:lnTo>
                    <a:pt x="48" y="2694394"/>
                  </a:lnTo>
                  <a:lnTo>
                    <a:pt x="0" y="2626662"/>
                  </a:lnTo>
                  <a:lnTo>
                    <a:pt x="0" y="724021"/>
                  </a:lnTo>
                  <a:lnTo>
                    <a:pt x="48" y="656289"/>
                  </a:lnTo>
                  <a:lnTo>
                    <a:pt x="389" y="594502"/>
                  </a:lnTo>
                  <a:lnTo>
                    <a:pt x="1314" y="538312"/>
                  </a:lnTo>
                  <a:lnTo>
                    <a:pt x="3114" y="487367"/>
                  </a:lnTo>
                  <a:lnTo>
                    <a:pt x="6083" y="441319"/>
                  </a:lnTo>
                  <a:lnTo>
                    <a:pt x="10512" y="399817"/>
                  </a:lnTo>
                  <a:lnTo>
                    <a:pt x="24918" y="329054"/>
                  </a:lnTo>
                  <a:lnTo>
                    <a:pt x="54585" y="254421"/>
                  </a:lnTo>
                  <a:lnTo>
                    <a:pt x="78253" y="212489"/>
                  </a:lnTo>
                  <a:lnTo>
                    <a:pt x="106181" y="173603"/>
                  </a:lnTo>
                  <a:lnTo>
                    <a:pt x="138066" y="138066"/>
                  </a:lnTo>
                  <a:lnTo>
                    <a:pt x="173603" y="106181"/>
                  </a:lnTo>
                  <a:lnTo>
                    <a:pt x="212489" y="78253"/>
                  </a:lnTo>
                  <a:lnTo>
                    <a:pt x="254421" y="54585"/>
                  </a:lnTo>
                  <a:lnTo>
                    <a:pt x="299094" y="35480"/>
                  </a:lnTo>
                  <a:lnTo>
                    <a:pt x="362512" y="16693"/>
                  </a:lnTo>
                  <a:lnTo>
                    <a:pt x="441319" y="6083"/>
                  </a:lnTo>
                  <a:lnTo>
                    <a:pt x="487367" y="3114"/>
                  </a:lnTo>
                  <a:lnTo>
                    <a:pt x="538312" y="1314"/>
                  </a:lnTo>
                  <a:lnTo>
                    <a:pt x="594502" y="389"/>
                  </a:lnTo>
                  <a:lnTo>
                    <a:pt x="656289" y="48"/>
                  </a:lnTo>
                  <a:lnTo>
                    <a:pt x="724021" y="0"/>
                  </a:lnTo>
                  <a:close/>
                </a:path>
              </a:pathLst>
            </a:custGeom>
            <a:ln w="115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281161" y="1079996"/>
            <a:ext cx="3542029" cy="195516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775"/>
              </a:spcBef>
            </a:pPr>
            <a:r>
              <a:rPr sz="2950" b="1" spc="140" dirty="0">
                <a:solidFill>
                  <a:srgbClr val="FFFFFF"/>
                </a:solidFill>
                <a:latin typeface="Helvetica Neue"/>
                <a:cs typeface="Helvetica Neue"/>
              </a:rPr>
              <a:t>Quality</a:t>
            </a:r>
            <a:r>
              <a:rPr sz="2950" b="1" spc="-20" dirty="0">
                <a:solidFill>
                  <a:srgbClr val="FFFFFF"/>
                </a:solidFill>
                <a:latin typeface="Helvetica Neue"/>
                <a:cs typeface="Helvetica Neue"/>
              </a:rPr>
              <a:t> </a:t>
            </a:r>
            <a:r>
              <a:rPr sz="2950" b="1" spc="114" dirty="0">
                <a:solidFill>
                  <a:srgbClr val="FFFFFF"/>
                </a:solidFill>
                <a:latin typeface="Helvetica Neue"/>
                <a:cs typeface="Helvetica Neue"/>
              </a:rPr>
              <a:t>Attributes</a:t>
            </a:r>
            <a:endParaRPr sz="2950">
              <a:latin typeface="Helvetica Neue"/>
              <a:cs typeface="Helvetica Neue"/>
            </a:endParaRPr>
          </a:p>
          <a:p>
            <a:pPr marL="12700" marR="5080" indent="70485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list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quality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attributes </a:t>
            </a:r>
            <a:r>
              <a:rPr sz="1950" spc="-60" dirty="0">
                <a:solidFill>
                  <a:srgbClr val="FFFFFF"/>
                </a:solidFill>
                <a:latin typeface="Geneva"/>
                <a:cs typeface="Geneva"/>
              </a:rPr>
              <a:t>(non-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functional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requirements;</a:t>
            </a:r>
            <a:endParaRPr sz="1950">
              <a:latin typeface="Geneva"/>
              <a:cs typeface="Geneva"/>
            </a:endParaRPr>
          </a:p>
          <a:p>
            <a:pPr marL="1001394" marR="93980" indent="-899160">
              <a:lnSpc>
                <a:spcPct val="116300"/>
              </a:lnSpc>
            </a:pPr>
            <a:r>
              <a:rPr sz="1950" spc="-75" dirty="0">
                <a:solidFill>
                  <a:srgbClr val="FFFFFF"/>
                </a:solidFill>
                <a:latin typeface="Geneva"/>
                <a:cs typeface="Geneva"/>
              </a:rPr>
              <a:t>e.g.</a:t>
            </a:r>
            <a:r>
              <a:rPr sz="1950" spc="-1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performance,</a:t>
            </a:r>
            <a:r>
              <a:rPr sz="1950" spc="-15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scalability,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security,</a:t>
            </a:r>
            <a:r>
              <a:rPr sz="1950" spc="-10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etc).</a:t>
            </a:r>
            <a:endParaRPr sz="1950">
              <a:latin typeface="Geneva"/>
              <a:cs typeface="Genev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2124656" y="418154"/>
            <a:ext cx="3781425" cy="3362325"/>
            <a:chOff x="12124656" y="418154"/>
            <a:chExt cx="3781425" cy="3362325"/>
          </a:xfrm>
        </p:grpSpPr>
        <p:sp>
          <p:nvSpPr>
            <p:cNvPr id="24" name="object 24"/>
            <p:cNvSpPr/>
            <p:nvPr/>
          </p:nvSpPr>
          <p:spPr>
            <a:xfrm>
              <a:off x="12130464" y="423962"/>
              <a:ext cx="3769995" cy="3350895"/>
            </a:xfrm>
            <a:custGeom>
              <a:avLst/>
              <a:gdLst/>
              <a:ahLst/>
              <a:cxnLst/>
              <a:rect l="l" t="t" r="r" b="b"/>
              <a:pathLst>
                <a:path w="3769994" h="3350895">
                  <a:moveTo>
                    <a:pt x="3113182" y="0"/>
                  </a:moveTo>
                  <a:lnTo>
                    <a:pt x="656238" y="0"/>
                  </a:lnTo>
                  <a:lnTo>
                    <a:pt x="594451" y="340"/>
                  </a:lnTo>
                  <a:lnTo>
                    <a:pt x="538260" y="1265"/>
                  </a:lnTo>
                  <a:lnTo>
                    <a:pt x="487314" y="3066"/>
                  </a:lnTo>
                  <a:lnTo>
                    <a:pt x="441266" y="6035"/>
                  </a:lnTo>
                  <a:lnTo>
                    <a:pt x="399763" y="10465"/>
                  </a:lnTo>
                  <a:lnTo>
                    <a:pt x="329001" y="24874"/>
                  </a:lnTo>
                  <a:lnTo>
                    <a:pt x="254370" y="54542"/>
                  </a:lnTo>
                  <a:lnTo>
                    <a:pt x="212439" y="78211"/>
                  </a:lnTo>
                  <a:lnTo>
                    <a:pt x="173553" y="106139"/>
                  </a:lnTo>
                  <a:lnTo>
                    <a:pt x="138016" y="138023"/>
                  </a:lnTo>
                  <a:lnTo>
                    <a:pt x="106131" y="173559"/>
                  </a:lnTo>
                  <a:lnTo>
                    <a:pt x="78202" y="212445"/>
                  </a:lnTo>
                  <a:lnTo>
                    <a:pt x="54532" y="254377"/>
                  </a:lnTo>
                  <a:lnTo>
                    <a:pt x="35426" y="299052"/>
                  </a:lnTo>
                  <a:lnTo>
                    <a:pt x="16642" y="362468"/>
                  </a:lnTo>
                  <a:lnTo>
                    <a:pt x="6034" y="441275"/>
                  </a:lnTo>
                  <a:lnTo>
                    <a:pt x="3065" y="487323"/>
                  </a:lnTo>
                  <a:lnTo>
                    <a:pt x="1265" y="538268"/>
                  </a:lnTo>
                  <a:lnTo>
                    <a:pt x="340" y="594458"/>
                  </a:lnTo>
                  <a:lnTo>
                    <a:pt x="0" y="656245"/>
                  </a:lnTo>
                  <a:lnTo>
                    <a:pt x="0" y="2694349"/>
                  </a:lnTo>
                  <a:lnTo>
                    <a:pt x="340" y="2756136"/>
                  </a:lnTo>
                  <a:lnTo>
                    <a:pt x="1265" y="2812326"/>
                  </a:lnTo>
                  <a:lnTo>
                    <a:pt x="3065" y="2863271"/>
                  </a:lnTo>
                  <a:lnTo>
                    <a:pt x="6034" y="2909319"/>
                  </a:lnTo>
                  <a:lnTo>
                    <a:pt x="10462" y="2950821"/>
                  </a:lnTo>
                  <a:lnTo>
                    <a:pt x="24866" y="3021584"/>
                  </a:lnTo>
                  <a:lnTo>
                    <a:pt x="54532" y="3096218"/>
                  </a:lnTo>
                  <a:lnTo>
                    <a:pt x="78202" y="3138149"/>
                  </a:lnTo>
                  <a:lnTo>
                    <a:pt x="106131" y="3177035"/>
                  </a:lnTo>
                  <a:lnTo>
                    <a:pt x="138016" y="3212573"/>
                  </a:lnTo>
                  <a:lnTo>
                    <a:pt x="173553" y="3244457"/>
                  </a:lnTo>
                  <a:lnTo>
                    <a:pt x="212439" y="3272386"/>
                  </a:lnTo>
                  <a:lnTo>
                    <a:pt x="254370" y="3296054"/>
                  </a:lnTo>
                  <a:lnTo>
                    <a:pt x="299041" y="3315159"/>
                  </a:lnTo>
                  <a:lnTo>
                    <a:pt x="362458" y="3333945"/>
                  </a:lnTo>
                  <a:lnTo>
                    <a:pt x="441266" y="3344555"/>
                  </a:lnTo>
                  <a:lnTo>
                    <a:pt x="487314" y="3347524"/>
                  </a:lnTo>
                  <a:lnTo>
                    <a:pt x="538260" y="3349324"/>
                  </a:lnTo>
                  <a:lnTo>
                    <a:pt x="594451" y="3350249"/>
                  </a:lnTo>
                  <a:lnTo>
                    <a:pt x="656238" y="3350590"/>
                  </a:lnTo>
                  <a:lnTo>
                    <a:pt x="3113182" y="3350590"/>
                  </a:lnTo>
                  <a:lnTo>
                    <a:pt x="3174968" y="3350249"/>
                  </a:lnTo>
                  <a:lnTo>
                    <a:pt x="3231158" y="3349324"/>
                  </a:lnTo>
                  <a:lnTo>
                    <a:pt x="3282102" y="3347524"/>
                  </a:lnTo>
                  <a:lnTo>
                    <a:pt x="3328149" y="3344555"/>
                  </a:lnTo>
                  <a:lnTo>
                    <a:pt x="3369649" y="3340126"/>
                  </a:lnTo>
                  <a:lnTo>
                    <a:pt x="3440409" y="3325720"/>
                  </a:lnTo>
                  <a:lnTo>
                    <a:pt x="3515044" y="3296054"/>
                  </a:lnTo>
                  <a:lnTo>
                    <a:pt x="3556977" y="3272386"/>
                  </a:lnTo>
                  <a:lnTo>
                    <a:pt x="3595864" y="3244457"/>
                  </a:lnTo>
                  <a:lnTo>
                    <a:pt x="3631402" y="3212573"/>
                  </a:lnTo>
                  <a:lnTo>
                    <a:pt x="3663286" y="3177035"/>
                  </a:lnTo>
                  <a:lnTo>
                    <a:pt x="3691214" y="3138149"/>
                  </a:lnTo>
                  <a:lnTo>
                    <a:pt x="3714881" y="3096218"/>
                  </a:lnTo>
                  <a:lnTo>
                    <a:pt x="3733984" y="3051545"/>
                  </a:lnTo>
                  <a:lnTo>
                    <a:pt x="3752773" y="2988126"/>
                  </a:lnTo>
                  <a:lnTo>
                    <a:pt x="3763385" y="2909319"/>
                  </a:lnTo>
                  <a:lnTo>
                    <a:pt x="3766354" y="2863271"/>
                  </a:lnTo>
                  <a:lnTo>
                    <a:pt x="3768155" y="2812326"/>
                  </a:lnTo>
                  <a:lnTo>
                    <a:pt x="3769080" y="2756136"/>
                  </a:lnTo>
                  <a:lnTo>
                    <a:pt x="3769421" y="2694349"/>
                  </a:lnTo>
                  <a:lnTo>
                    <a:pt x="3769421" y="656245"/>
                  </a:lnTo>
                  <a:lnTo>
                    <a:pt x="3769080" y="594458"/>
                  </a:lnTo>
                  <a:lnTo>
                    <a:pt x="3768155" y="538268"/>
                  </a:lnTo>
                  <a:lnTo>
                    <a:pt x="3766354" y="487323"/>
                  </a:lnTo>
                  <a:lnTo>
                    <a:pt x="3763385" y="441275"/>
                  </a:lnTo>
                  <a:lnTo>
                    <a:pt x="3758955" y="399773"/>
                  </a:lnTo>
                  <a:lnTo>
                    <a:pt x="3744547" y="329011"/>
                  </a:lnTo>
                  <a:lnTo>
                    <a:pt x="3714881" y="254377"/>
                  </a:lnTo>
                  <a:lnTo>
                    <a:pt x="3691214" y="212445"/>
                  </a:lnTo>
                  <a:lnTo>
                    <a:pt x="3663286" y="173559"/>
                  </a:lnTo>
                  <a:lnTo>
                    <a:pt x="3631402" y="138023"/>
                  </a:lnTo>
                  <a:lnTo>
                    <a:pt x="3595864" y="106139"/>
                  </a:lnTo>
                  <a:lnTo>
                    <a:pt x="3556977" y="78211"/>
                  </a:lnTo>
                  <a:lnTo>
                    <a:pt x="3515044" y="54542"/>
                  </a:lnTo>
                  <a:lnTo>
                    <a:pt x="3470369" y="35437"/>
                  </a:lnTo>
                  <a:lnTo>
                    <a:pt x="3406953" y="16647"/>
                  </a:lnTo>
                  <a:lnTo>
                    <a:pt x="3328149" y="6035"/>
                  </a:lnTo>
                  <a:lnTo>
                    <a:pt x="3282102" y="3066"/>
                  </a:lnTo>
                  <a:lnTo>
                    <a:pt x="3231158" y="1265"/>
                  </a:lnTo>
                  <a:lnTo>
                    <a:pt x="3174968" y="340"/>
                  </a:lnTo>
                  <a:lnTo>
                    <a:pt x="3113182" y="0"/>
                  </a:lnTo>
                  <a:close/>
                </a:path>
              </a:pathLst>
            </a:custGeom>
            <a:solidFill>
              <a:srgbClr val="0842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2130415" y="423913"/>
              <a:ext cx="3769995" cy="3350895"/>
            </a:xfrm>
            <a:custGeom>
              <a:avLst/>
              <a:gdLst/>
              <a:ahLst/>
              <a:cxnLst/>
              <a:rect l="l" t="t" r="r" b="b"/>
              <a:pathLst>
                <a:path w="3769994" h="3350895">
                  <a:moveTo>
                    <a:pt x="724021" y="0"/>
                  </a:moveTo>
                  <a:lnTo>
                    <a:pt x="3045497" y="0"/>
                  </a:lnTo>
                  <a:lnTo>
                    <a:pt x="3113229" y="48"/>
                  </a:lnTo>
                  <a:lnTo>
                    <a:pt x="3175016" y="389"/>
                  </a:lnTo>
                  <a:lnTo>
                    <a:pt x="3231206" y="1314"/>
                  </a:lnTo>
                  <a:lnTo>
                    <a:pt x="3282151" y="3114"/>
                  </a:lnTo>
                  <a:lnTo>
                    <a:pt x="3328199" y="6083"/>
                  </a:lnTo>
                  <a:lnTo>
                    <a:pt x="3369701" y="10512"/>
                  </a:lnTo>
                  <a:lnTo>
                    <a:pt x="3440463" y="24918"/>
                  </a:lnTo>
                  <a:lnTo>
                    <a:pt x="3515097" y="54585"/>
                  </a:lnTo>
                  <a:lnTo>
                    <a:pt x="3557029" y="78253"/>
                  </a:lnTo>
                  <a:lnTo>
                    <a:pt x="3595915" y="106181"/>
                  </a:lnTo>
                  <a:lnTo>
                    <a:pt x="3631452" y="138066"/>
                  </a:lnTo>
                  <a:lnTo>
                    <a:pt x="3663336" y="173603"/>
                  </a:lnTo>
                  <a:lnTo>
                    <a:pt x="3691265" y="212489"/>
                  </a:lnTo>
                  <a:lnTo>
                    <a:pt x="3714933" y="254421"/>
                  </a:lnTo>
                  <a:lnTo>
                    <a:pt x="3734038" y="299094"/>
                  </a:lnTo>
                  <a:lnTo>
                    <a:pt x="3752824" y="362512"/>
                  </a:lnTo>
                  <a:lnTo>
                    <a:pt x="3763434" y="441319"/>
                  </a:lnTo>
                  <a:lnTo>
                    <a:pt x="3766403" y="487367"/>
                  </a:lnTo>
                  <a:lnTo>
                    <a:pt x="3768204" y="538312"/>
                  </a:lnTo>
                  <a:lnTo>
                    <a:pt x="3769129" y="594502"/>
                  </a:lnTo>
                  <a:lnTo>
                    <a:pt x="3769470" y="656289"/>
                  </a:lnTo>
                  <a:lnTo>
                    <a:pt x="3769518" y="724021"/>
                  </a:lnTo>
                  <a:lnTo>
                    <a:pt x="3769518" y="2626662"/>
                  </a:lnTo>
                  <a:lnTo>
                    <a:pt x="3769470" y="2694394"/>
                  </a:lnTo>
                  <a:lnTo>
                    <a:pt x="3769129" y="2756180"/>
                  </a:lnTo>
                  <a:lnTo>
                    <a:pt x="3768204" y="2812371"/>
                  </a:lnTo>
                  <a:lnTo>
                    <a:pt x="3766403" y="2863315"/>
                  </a:lnTo>
                  <a:lnTo>
                    <a:pt x="3763434" y="2909364"/>
                  </a:lnTo>
                  <a:lnTo>
                    <a:pt x="3759005" y="2950865"/>
                  </a:lnTo>
                  <a:lnTo>
                    <a:pt x="3744599" y="3021628"/>
                  </a:lnTo>
                  <a:lnTo>
                    <a:pt x="3714933" y="3096262"/>
                  </a:lnTo>
                  <a:lnTo>
                    <a:pt x="3691265" y="3138193"/>
                  </a:lnTo>
                  <a:lnTo>
                    <a:pt x="3663336" y="3177079"/>
                  </a:lnTo>
                  <a:lnTo>
                    <a:pt x="3631452" y="3212616"/>
                  </a:lnTo>
                  <a:lnTo>
                    <a:pt x="3595915" y="3244501"/>
                  </a:lnTo>
                  <a:lnTo>
                    <a:pt x="3557029" y="3272429"/>
                  </a:lnTo>
                  <a:lnTo>
                    <a:pt x="3515097" y="3296097"/>
                  </a:lnTo>
                  <a:lnTo>
                    <a:pt x="3470424" y="3315202"/>
                  </a:lnTo>
                  <a:lnTo>
                    <a:pt x="3407006" y="3333989"/>
                  </a:lnTo>
                  <a:lnTo>
                    <a:pt x="3328199" y="3344599"/>
                  </a:lnTo>
                  <a:lnTo>
                    <a:pt x="3282151" y="3347568"/>
                  </a:lnTo>
                  <a:lnTo>
                    <a:pt x="3231206" y="3349369"/>
                  </a:lnTo>
                  <a:lnTo>
                    <a:pt x="3175016" y="3350293"/>
                  </a:lnTo>
                  <a:lnTo>
                    <a:pt x="3113229" y="3350634"/>
                  </a:lnTo>
                  <a:lnTo>
                    <a:pt x="3045497" y="3350683"/>
                  </a:lnTo>
                  <a:lnTo>
                    <a:pt x="724021" y="3350683"/>
                  </a:lnTo>
                  <a:lnTo>
                    <a:pt x="656289" y="3350634"/>
                  </a:lnTo>
                  <a:lnTo>
                    <a:pt x="594502" y="3350293"/>
                  </a:lnTo>
                  <a:lnTo>
                    <a:pt x="538312" y="3349369"/>
                  </a:lnTo>
                  <a:lnTo>
                    <a:pt x="487367" y="3347568"/>
                  </a:lnTo>
                  <a:lnTo>
                    <a:pt x="441319" y="3344599"/>
                  </a:lnTo>
                  <a:lnTo>
                    <a:pt x="399817" y="3340170"/>
                  </a:lnTo>
                  <a:lnTo>
                    <a:pt x="329054" y="3325764"/>
                  </a:lnTo>
                  <a:lnTo>
                    <a:pt x="254421" y="3296097"/>
                  </a:lnTo>
                  <a:lnTo>
                    <a:pt x="212489" y="3272429"/>
                  </a:lnTo>
                  <a:lnTo>
                    <a:pt x="173603" y="3244501"/>
                  </a:lnTo>
                  <a:lnTo>
                    <a:pt x="138066" y="3212616"/>
                  </a:lnTo>
                  <a:lnTo>
                    <a:pt x="106181" y="3177079"/>
                  </a:lnTo>
                  <a:lnTo>
                    <a:pt x="78253" y="3138193"/>
                  </a:lnTo>
                  <a:lnTo>
                    <a:pt x="54585" y="3096262"/>
                  </a:lnTo>
                  <a:lnTo>
                    <a:pt x="35480" y="3051588"/>
                  </a:lnTo>
                  <a:lnTo>
                    <a:pt x="16693" y="2988170"/>
                  </a:lnTo>
                  <a:lnTo>
                    <a:pt x="6083" y="2909364"/>
                  </a:lnTo>
                  <a:lnTo>
                    <a:pt x="3114" y="2863315"/>
                  </a:lnTo>
                  <a:lnTo>
                    <a:pt x="1314" y="2812371"/>
                  </a:lnTo>
                  <a:lnTo>
                    <a:pt x="389" y="2756180"/>
                  </a:lnTo>
                  <a:lnTo>
                    <a:pt x="48" y="2694394"/>
                  </a:lnTo>
                  <a:lnTo>
                    <a:pt x="0" y="2626662"/>
                  </a:lnTo>
                  <a:lnTo>
                    <a:pt x="0" y="724021"/>
                  </a:lnTo>
                  <a:lnTo>
                    <a:pt x="48" y="656289"/>
                  </a:lnTo>
                  <a:lnTo>
                    <a:pt x="389" y="594502"/>
                  </a:lnTo>
                  <a:lnTo>
                    <a:pt x="1314" y="538312"/>
                  </a:lnTo>
                  <a:lnTo>
                    <a:pt x="3114" y="487367"/>
                  </a:lnTo>
                  <a:lnTo>
                    <a:pt x="6083" y="441319"/>
                  </a:lnTo>
                  <a:lnTo>
                    <a:pt x="10512" y="399817"/>
                  </a:lnTo>
                  <a:lnTo>
                    <a:pt x="24918" y="329054"/>
                  </a:lnTo>
                  <a:lnTo>
                    <a:pt x="54585" y="254421"/>
                  </a:lnTo>
                  <a:lnTo>
                    <a:pt x="78253" y="212489"/>
                  </a:lnTo>
                  <a:lnTo>
                    <a:pt x="106181" y="173603"/>
                  </a:lnTo>
                  <a:lnTo>
                    <a:pt x="138066" y="138066"/>
                  </a:lnTo>
                  <a:lnTo>
                    <a:pt x="173603" y="106181"/>
                  </a:lnTo>
                  <a:lnTo>
                    <a:pt x="212489" y="78253"/>
                  </a:lnTo>
                  <a:lnTo>
                    <a:pt x="254421" y="54585"/>
                  </a:lnTo>
                  <a:lnTo>
                    <a:pt x="299094" y="35480"/>
                  </a:lnTo>
                  <a:lnTo>
                    <a:pt x="362512" y="16693"/>
                  </a:lnTo>
                  <a:lnTo>
                    <a:pt x="441319" y="6083"/>
                  </a:lnTo>
                  <a:lnTo>
                    <a:pt x="487367" y="3114"/>
                  </a:lnTo>
                  <a:lnTo>
                    <a:pt x="538312" y="1314"/>
                  </a:lnTo>
                  <a:lnTo>
                    <a:pt x="594502" y="389"/>
                  </a:lnTo>
                  <a:lnTo>
                    <a:pt x="656289" y="48"/>
                  </a:lnTo>
                  <a:lnTo>
                    <a:pt x="724021" y="0"/>
                  </a:lnTo>
                  <a:close/>
                </a:path>
              </a:pathLst>
            </a:custGeom>
            <a:ln w="115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12395278" y="1075907"/>
            <a:ext cx="3240405" cy="195516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2950" b="1" spc="60" dirty="0">
                <a:solidFill>
                  <a:srgbClr val="FFFFFF"/>
                </a:solidFill>
                <a:latin typeface="Helvetica Neue"/>
                <a:cs typeface="Helvetica Neue"/>
              </a:rPr>
              <a:t>Constraints</a:t>
            </a:r>
            <a:endParaRPr sz="2950">
              <a:latin typeface="Helvetica Neue"/>
              <a:cs typeface="Helvetica Neue"/>
            </a:endParaRPr>
          </a:p>
          <a:p>
            <a:pPr marL="12700" marR="5080" indent="-635" algn="ctr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list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60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environmental </a:t>
            </a:r>
            <a:r>
              <a:rPr sz="1950" spc="-35" dirty="0">
                <a:solidFill>
                  <a:srgbClr val="FFFFFF"/>
                </a:solidFill>
                <a:latin typeface="Geneva"/>
                <a:cs typeface="Geneva"/>
              </a:rPr>
              <a:t>constraints</a:t>
            </a:r>
            <a:r>
              <a:rPr sz="1950" spc="-9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(e.g.</a:t>
            </a:r>
            <a:r>
              <a:rPr sz="1950" spc="-9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timescales, </a:t>
            </a:r>
            <a:r>
              <a:rPr sz="1950" spc="-45" dirty="0">
                <a:solidFill>
                  <a:srgbClr val="FFFFFF"/>
                </a:solidFill>
                <a:latin typeface="Geneva"/>
                <a:cs typeface="Geneva"/>
              </a:rPr>
              <a:t>budget,</a:t>
            </a:r>
            <a:r>
              <a:rPr sz="1950" spc="-9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technology,</a:t>
            </a:r>
            <a:endParaRPr sz="1950">
              <a:latin typeface="Geneva"/>
              <a:cs typeface="Geneva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team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size/skills,</a:t>
            </a:r>
            <a:r>
              <a:rPr sz="1950" spc="-10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etc).</a:t>
            </a:r>
            <a:endParaRPr sz="1950">
              <a:latin typeface="Geneva"/>
              <a:cs typeface="Genev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6087771" y="418154"/>
            <a:ext cx="3781425" cy="3362325"/>
            <a:chOff x="16087771" y="418154"/>
            <a:chExt cx="3781425" cy="3362325"/>
          </a:xfrm>
        </p:grpSpPr>
        <p:sp>
          <p:nvSpPr>
            <p:cNvPr id="28" name="object 28"/>
            <p:cNvSpPr/>
            <p:nvPr/>
          </p:nvSpPr>
          <p:spPr>
            <a:xfrm>
              <a:off x="16093579" y="423962"/>
              <a:ext cx="3769995" cy="3350895"/>
            </a:xfrm>
            <a:custGeom>
              <a:avLst/>
              <a:gdLst/>
              <a:ahLst/>
              <a:cxnLst/>
              <a:rect l="l" t="t" r="r" b="b"/>
              <a:pathLst>
                <a:path w="3769994" h="3350895">
                  <a:moveTo>
                    <a:pt x="3113182" y="0"/>
                  </a:moveTo>
                  <a:lnTo>
                    <a:pt x="656249" y="0"/>
                  </a:lnTo>
                  <a:lnTo>
                    <a:pt x="594462" y="340"/>
                  </a:lnTo>
                  <a:lnTo>
                    <a:pt x="538270" y="1265"/>
                  </a:lnTo>
                  <a:lnTo>
                    <a:pt x="487325" y="3066"/>
                  </a:lnTo>
                  <a:lnTo>
                    <a:pt x="441276" y="6035"/>
                  </a:lnTo>
                  <a:lnTo>
                    <a:pt x="399774" y="10465"/>
                  </a:lnTo>
                  <a:lnTo>
                    <a:pt x="329011" y="24874"/>
                  </a:lnTo>
                  <a:lnTo>
                    <a:pt x="254377" y="54542"/>
                  </a:lnTo>
                  <a:lnTo>
                    <a:pt x="212445" y="78211"/>
                  </a:lnTo>
                  <a:lnTo>
                    <a:pt x="173559" y="106139"/>
                  </a:lnTo>
                  <a:lnTo>
                    <a:pt x="138023" y="138023"/>
                  </a:lnTo>
                  <a:lnTo>
                    <a:pt x="106139" y="173559"/>
                  </a:lnTo>
                  <a:lnTo>
                    <a:pt x="78211" y="212445"/>
                  </a:lnTo>
                  <a:lnTo>
                    <a:pt x="54542" y="254377"/>
                  </a:lnTo>
                  <a:lnTo>
                    <a:pt x="35437" y="299052"/>
                  </a:lnTo>
                  <a:lnTo>
                    <a:pt x="16647" y="362468"/>
                  </a:lnTo>
                  <a:lnTo>
                    <a:pt x="6035" y="441275"/>
                  </a:lnTo>
                  <a:lnTo>
                    <a:pt x="3066" y="487323"/>
                  </a:lnTo>
                  <a:lnTo>
                    <a:pt x="1265" y="538268"/>
                  </a:lnTo>
                  <a:lnTo>
                    <a:pt x="340" y="594458"/>
                  </a:lnTo>
                  <a:lnTo>
                    <a:pt x="0" y="656245"/>
                  </a:lnTo>
                  <a:lnTo>
                    <a:pt x="0" y="2694349"/>
                  </a:lnTo>
                  <a:lnTo>
                    <a:pt x="340" y="2756136"/>
                  </a:lnTo>
                  <a:lnTo>
                    <a:pt x="1265" y="2812326"/>
                  </a:lnTo>
                  <a:lnTo>
                    <a:pt x="3066" y="2863271"/>
                  </a:lnTo>
                  <a:lnTo>
                    <a:pt x="6035" y="2909319"/>
                  </a:lnTo>
                  <a:lnTo>
                    <a:pt x="10465" y="2950821"/>
                  </a:lnTo>
                  <a:lnTo>
                    <a:pt x="24874" y="3021584"/>
                  </a:lnTo>
                  <a:lnTo>
                    <a:pt x="54542" y="3096218"/>
                  </a:lnTo>
                  <a:lnTo>
                    <a:pt x="78211" y="3138149"/>
                  </a:lnTo>
                  <a:lnTo>
                    <a:pt x="106139" y="3177035"/>
                  </a:lnTo>
                  <a:lnTo>
                    <a:pt x="138023" y="3212573"/>
                  </a:lnTo>
                  <a:lnTo>
                    <a:pt x="173559" y="3244457"/>
                  </a:lnTo>
                  <a:lnTo>
                    <a:pt x="212445" y="3272386"/>
                  </a:lnTo>
                  <a:lnTo>
                    <a:pt x="254377" y="3296054"/>
                  </a:lnTo>
                  <a:lnTo>
                    <a:pt x="299052" y="3315159"/>
                  </a:lnTo>
                  <a:lnTo>
                    <a:pt x="362469" y="3333945"/>
                  </a:lnTo>
                  <a:lnTo>
                    <a:pt x="441276" y="3344555"/>
                  </a:lnTo>
                  <a:lnTo>
                    <a:pt x="487325" y="3347524"/>
                  </a:lnTo>
                  <a:lnTo>
                    <a:pt x="538270" y="3349324"/>
                  </a:lnTo>
                  <a:lnTo>
                    <a:pt x="594462" y="3350249"/>
                  </a:lnTo>
                  <a:lnTo>
                    <a:pt x="656249" y="3350590"/>
                  </a:lnTo>
                  <a:lnTo>
                    <a:pt x="3113182" y="3350590"/>
                  </a:lnTo>
                  <a:lnTo>
                    <a:pt x="3174969" y="3350249"/>
                  </a:lnTo>
                  <a:lnTo>
                    <a:pt x="3231161" y="3349324"/>
                  </a:lnTo>
                  <a:lnTo>
                    <a:pt x="3282106" y="3347524"/>
                  </a:lnTo>
                  <a:lnTo>
                    <a:pt x="3328155" y="3344555"/>
                  </a:lnTo>
                  <a:lnTo>
                    <a:pt x="3369657" y="3340126"/>
                  </a:lnTo>
                  <a:lnTo>
                    <a:pt x="3440420" y="3325720"/>
                  </a:lnTo>
                  <a:lnTo>
                    <a:pt x="3515054" y="3296054"/>
                  </a:lnTo>
                  <a:lnTo>
                    <a:pt x="3556986" y="3272386"/>
                  </a:lnTo>
                  <a:lnTo>
                    <a:pt x="3595872" y="3244457"/>
                  </a:lnTo>
                  <a:lnTo>
                    <a:pt x="3631408" y="3212573"/>
                  </a:lnTo>
                  <a:lnTo>
                    <a:pt x="3663292" y="3177035"/>
                  </a:lnTo>
                  <a:lnTo>
                    <a:pt x="3691220" y="3138149"/>
                  </a:lnTo>
                  <a:lnTo>
                    <a:pt x="3714888" y="3096218"/>
                  </a:lnTo>
                  <a:lnTo>
                    <a:pt x="3733994" y="3051545"/>
                  </a:lnTo>
                  <a:lnTo>
                    <a:pt x="3752778" y="2988126"/>
                  </a:lnTo>
                  <a:lnTo>
                    <a:pt x="3763387" y="2909319"/>
                  </a:lnTo>
                  <a:lnTo>
                    <a:pt x="3766355" y="2863271"/>
                  </a:lnTo>
                  <a:lnTo>
                    <a:pt x="3768156" y="2812326"/>
                  </a:lnTo>
                  <a:lnTo>
                    <a:pt x="3769080" y="2756136"/>
                  </a:lnTo>
                  <a:lnTo>
                    <a:pt x="3769421" y="2694349"/>
                  </a:lnTo>
                  <a:lnTo>
                    <a:pt x="3769421" y="656245"/>
                  </a:lnTo>
                  <a:lnTo>
                    <a:pt x="3769080" y="594458"/>
                  </a:lnTo>
                  <a:lnTo>
                    <a:pt x="3768156" y="538268"/>
                  </a:lnTo>
                  <a:lnTo>
                    <a:pt x="3766355" y="487323"/>
                  </a:lnTo>
                  <a:lnTo>
                    <a:pt x="3763387" y="441275"/>
                  </a:lnTo>
                  <a:lnTo>
                    <a:pt x="3758958" y="399773"/>
                  </a:lnTo>
                  <a:lnTo>
                    <a:pt x="3744554" y="329011"/>
                  </a:lnTo>
                  <a:lnTo>
                    <a:pt x="3714888" y="254377"/>
                  </a:lnTo>
                  <a:lnTo>
                    <a:pt x="3691220" y="212445"/>
                  </a:lnTo>
                  <a:lnTo>
                    <a:pt x="3663292" y="173559"/>
                  </a:lnTo>
                  <a:lnTo>
                    <a:pt x="3631408" y="138023"/>
                  </a:lnTo>
                  <a:lnTo>
                    <a:pt x="3595872" y="106139"/>
                  </a:lnTo>
                  <a:lnTo>
                    <a:pt x="3556986" y="78211"/>
                  </a:lnTo>
                  <a:lnTo>
                    <a:pt x="3515054" y="54542"/>
                  </a:lnTo>
                  <a:lnTo>
                    <a:pt x="3470379" y="35437"/>
                  </a:lnTo>
                  <a:lnTo>
                    <a:pt x="3406962" y="16647"/>
                  </a:lnTo>
                  <a:lnTo>
                    <a:pt x="3328155" y="6035"/>
                  </a:lnTo>
                  <a:lnTo>
                    <a:pt x="3282106" y="3066"/>
                  </a:lnTo>
                  <a:lnTo>
                    <a:pt x="3231161" y="1265"/>
                  </a:lnTo>
                  <a:lnTo>
                    <a:pt x="3174969" y="340"/>
                  </a:lnTo>
                  <a:lnTo>
                    <a:pt x="3113182" y="0"/>
                  </a:lnTo>
                  <a:close/>
                </a:path>
              </a:pathLst>
            </a:custGeom>
            <a:solidFill>
              <a:srgbClr val="0842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093530" y="423913"/>
              <a:ext cx="3769995" cy="3350895"/>
            </a:xfrm>
            <a:custGeom>
              <a:avLst/>
              <a:gdLst/>
              <a:ahLst/>
              <a:cxnLst/>
              <a:rect l="l" t="t" r="r" b="b"/>
              <a:pathLst>
                <a:path w="3769994" h="3350895">
                  <a:moveTo>
                    <a:pt x="724021" y="0"/>
                  </a:moveTo>
                  <a:lnTo>
                    <a:pt x="3045497" y="0"/>
                  </a:lnTo>
                  <a:lnTo>
                    <a:pt x="3113229" y="48"/>
                  </a:lnTo>
                  <a:lnTo>
                    <a:pt x="3175016" y="389"/>
                  </a:lnTo>
                  <a:lnTo>
                    <a:pt x="3231206" y="1314"/>
                  </a:lnTo>
                  <a:lnTo>
                    <a:pt x="3282151" y="3114"/>
                  </a:lnTo>
                  <a:lnTo>
                    <a:pt x="3328199" y="6083"/>
                  </a:lnTo>
                  <a:lnTo>
                    <a:pt x="3369701" y="10512"/>
                  </a:lnTo>
                  <a:lnTo>
                    <a:pt x="3440463" y="24918"/>
                  </a:lnTo>
                  <a:lnTo>
                    <a:pt x="3515097" y="54585"/>
                  </a:lnTo>
                  <a:lnTo>
                    <a:pt x="3557029" y="78253"/>
                  </a:lnTo>
                  <a:lnTo>
                    <a:pt x="3595915" y="106181"/>
                  </a:lnTo>
                  <a:lnTo>
                    <a:pt x="3631452" y="138066"/>
                  </a:lnTo>
                  <a:lnTo>
                    <a:pt x="3663336" y="173603"/>
                  </a:lnTo>
                  <a:lnTo>
                    <a:pt x="3691265" y="212489"/>
                  </a:lnTo>
                  <a:lnTo>
                    <a:pt x="3714933" y="254421"/>
                  </a:lnTo>
                  <a:lnTo>
                    <a:pt x="3734038" y="299094"/>
                  </a:lnTo>
                  <a:lnTo>
                    <a:pt x="3752824" y="362512"/>
                  </a:lnTo>
                  <a:lnTo>
                    <a:pt x="3763434" y="441319"/>
                  </a:lnTo>
                  <a:lnTo>
                    <a:pt x="3766403" y="487367"/>
                  </a:lnTo>
                  <a:lnTo>
                    <a:pt x="3768204" y="538312"/>
                  </a:lnTo>
                  <a:lnTo>
                    <a:pt x="3769129" y="594502"/>
                  </a:lnTo>
                  <a:lnTo>
                    <a:pt x="3769470" y="656289"/>
                  </a:lnTo>
                  <a:lnTo>
                    <a:pt x="3769518" y="724021"/>
                  </a:lnTo>
                  <a:lnTo>
                    <a:pt x="3769518" y="2626662"/>
                  </a:lnTo>
                  <a:lnTo>
                    <a:pt x="3769470" y="2694394"/>
                  </a:lnTo>
                  <a:lnTo>
                    <a:pt x="3769129" y="2756180"/>
                  </a:lnTo>
                  <a:lnTo>
                    <a:pt x="3768204" y="2812371"/>
                  </a:lnTo>
                  <a:lnTo>
                    <a:pt x="3766403" y="2863315"/>
                  </a:lnTo>
                  <a:lnTo>
                    <a:pt x="3763434" y="2909364"/>
                  </a:lnTo>
                  <a:lnTo>
                    <a:pt x="3759005" y="2950865"/>
                  </a:lnTo>
                  <a:lnTo>
                    <a:pt x="3744599" y="3021628"/>
                  </a:lnTo>
                  <a:lnTo>
                    <a:pt x="3714933" y="3096262"/>
                  </a:lnTo>
                  <a:lnTo>
                    <a:pt x="3691265" y="3138193"/>
                  </a:lnTo>
                  <a:lnTo>
                    <a:pt x="3663336" y="3177079"/>
                  </a:lnTo>
                  <a:lnTo>
                    <a:pt x="3631452" y="3212616"/>
                  </a:lnTo>
                  <a:lnTo>
                    <a:pt x="3595915" y="3244501"/>
                  </a:lnTo>
                  <a:lnTo>
                    <a:pt x="3557029" y="3272429"/>
                  </a:lnTo>
                  <a:lnTo>
                    <a:pt x="3515097" y="3296097"/>
                  </a:lnTo>
                  <a:lnTo>
                    <a:pt x="3470424" y="3315202"/>
                  </a:lnTo>
                  <a:lnTo>
                    <a:pt x="3407006" y="3333989"/>
                  </a:lnTo>
                  <a:lnTo>
                    <a:pt x="3328199" y="3344599"/>
                  </a:lnTo>
                  <a:lnTo>
                    <a:pt x="3282151" y="3347568"/>
                  </a:lnTo>
                  <a:lnTo>
                    <a:pt x="3231206" y="3349369"/>
                  </a:lnTo>
                  <a:lnTo>
                    <a:pt x="3175016" y="3350293"/>
                  </a:lnTo>
                  <a:lnTo>
                    <a:pt x="3113229" y="3350634"/>
                  </a:lnTo>
                  <a:lnTo>
                    <a:pt x="3045497" y="3350683"/>
                  </a:lnTo>
                  <a:lnTo>
                    <a:pt x="724021" y="3350683"/>
                  </a:lnTo>
                  <a:lnTo>
                    <a:pt x="656289" y="3350634"/>
                  </a:lnTo>
                  <a:lnTo>
                    <a:pt x="594502" y="3350293"/>
                  </a:lnTo>
                  <a:lnTo>
                    <a:pt x="538312" y="3349369"/>
                  </a:lnTo>
                  <a:lnTo>
                    <a:pt x="487367" y="3347568"/>
                  </a:lnTo>
                  <a:lnTo>
                    <a:pt x="441319" y="3344599"/>
                  </a:lnTo>
                  <a:lnTo>
                    <a:pt x="399817" y="3340170"/>
                  </a:lnTo>
                  <a:lnTo>
                    <a:pt x="329054" y="3325764"/>
                  </a:lnTo>
                  <a:lnTo>
                    <a:pt x="254421" y="3296097"/>
                  </a:lnTo>
                  <a:lnTo>
                    <a:pt x="212489" y="3272429"/>
                  </a:lnTo>
                  <a:lnTo>
                    <a:pt x="173603" y="3244501"/>
                  </a:lnTo>
                  <a:lnTo>
                    <a:pt x="138066" y="3212616"/>
                  </a:lnTo>
                  <a:lnTo>
                    <a:pt x="106181" y="3177079"/>
                  </a:lnTo>
                  <a:lnTo>
                    <a:pt x="78253" y="3138193"/>
                  </a:lnTo>
                  <a:lnTo>
                    <a:pt x="54585" y="3096262"/>
                  </a:lnTo>
                  <a:lnTo>
                    <a:pt x="35480" y="3051588"/>
                  </a:lnTo>
                  <a:lnTo>
                    <a:pt x="16693" y="2988170"/>
                  </a:lnTo>
                  <a:lnTo>
                    <a:pt x="6083" y="2909364"/>
                  </a:lnTo>
                  <a:lnTo>
                    <a:pt x="3114" y="2863315"/>
                  </a:lnTo>
                  <a:lnTo>
                    <a:pt x="1314" y="2812371"/>
                  </a:lnTo>
                  <a:lnTo>
                    <a:pt x="389" y="2756180"/>
                  </a:lnTo>
                  <a:lnTo>
                    <a:pt x="48" y="2694394"/>
                  </a:lnTo>
                  <a:lnTo>
                    <a:pt x="0" y="2626662"/>
                  </a:lnTo>
                  <a:lnTo>
                    <a:pt x="0" y="724021"/>
                  </a:lnTo>
                  <a:lnTo>
                    <a:pt x="48" y="656289"/>
                  </a:lnTo>
                  <a:lnTo>
                    <a:pt x="389" y="594502"/>
                  </a:lnTo>
                  <a:lnTo>
                    <a:pt x="1314" y="538312"/>
                  </a:lnTo>
                  <a:lnTo>
                    <a:pt x="3114" y="487367"/>
                  </a:lnTo>
                  <a:lnTo>
                    <a:pt x="6083" y="441319"/>
                  </a:lnTo>
                  <a:lnTo>
                    <a:pt x="10512" y="399817"/>
                  </a:lnTo>
                  <a:lnTo>
                    <a:pt x="24918" y="329054"/>
                  </a:lnTo>
                  <a:lnTo>
                    <a:pt x="54585" y="254421"/>
                  </a:lnTo>
                  <a:lnTo>
                    <a:pt x="78253" y="212489"/>
                  </a:lnTo>
                  <a:lnTo>
                    <a:pt x="106181" y="173603"/>
                  </a:lnTo>
                  <a:lnTo>
                    <a:pt x="138066" y="138066"/>
                  </a:lnTo>
                  <a:lnTo>
                    <a:pt x="173603" y="106181"/>
                  </a:lnTo>
                  <a:lnTo>
                    <a:pt x="212489" y="78253"/>
                  </a:lnTo>
                  <a:lnTo>
                    <a:pt x="254421" y="54585"/>
                  </a:lnTo>
                  <a:lnTo>
                    <a:pt x="299094" y="35480"/>
                  </a:lnTo>
                  <a:lnTo>
                    <a:pt x="362512" y="16693"/>
                  </a:lnTo>
                  <a:lnTo>
                    <a:pt x="441319" y="6083"/>
                  </a:lnTo>
                  <a:lnTo>
                    <a:pt x="487367" y="3114"/>
                  </a:lnTo>
                  <a:lnTo>
                    <a:pt x="538312" y="1314"/>
                  </a:lnTo>
                  <a:lnTo>
                    <a:pt x="594502" y="389"/>
                  </a:lnTo>
                  <a:lnTo>
                    <a:pt x="656289" y="48"/>
                  </a:lnTo>
                  <a:lnTo>
                    <a:pt x="724021" y="0"/>
                  </a:lnTo>
                  <a:close/>
                </a:path>
              </a:pathLst>
            </a:custGeom>
            <a:ln w="115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16247161" y="903138"/>
            <a:ext cx="3462020" cy="230060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2950" b="1" spc="40" dirty="0">
                <a:solidFill>
                  <a:srgbClr val="FFFFFF"/>
                </a:solidFill>
                <a:latin typeface="Helvetica Neue"/>
                <a:cs typeface="Helvetica Neue"/>
              </a:rPr>
              <a:t>Principles</a:t>
            </a:r>
            <a:endParaRPr sz="2950">
              <a:latin typeface="Helvetica Neue"/>
              <a:cs typeface="Helvetica Neue"/>
            </a:endParaRPr>
          </a:p>
          <a:p>
            <a:pPr marL="12700" marR="5080" algn="ctr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list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60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development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and </a:t>
            </a:r>
            <a:r>
              <a:rPr sz="1950" spc="-35" dirty="0">
                <a:solidFill>
                  <a:srgbClr val="FFFFFF"/>
                </a:solidFill>
                <a:latin typeface="Geneva"/>
                <a:cs typeface="Geneva"/>
              </a:rPr>
              <a:t>architecture</a:t>
            </a:r>
            <a:r>
              <a:rPr sz="1950" spc="-6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principles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(e.g. coding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conventions,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separation</a:t>
            </a:r>
            <a:r>
              <a:rPr sz="1950" spc="-1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concerns,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patterns,</a:t>
            </a:r>
            <a:r>
              <a:rPr sz="1950" spc="-9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etc).</a:t>
            </a:r>
            <a:endParaRPr sz="1950">
              <a:latin typeface="Geneva"/>
              <a:cs typeface="Genev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167339" y="7534003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5" h="3350895">
                <a:moveTo>
                  <a:pt x="3113182" y="0"/>
                </a:moveTo>
                <a:lnTo>
                  <a:pt x="656240" y="0"/>
                </a:lnTo>
                <a:lnTo>
                  <a:pt x="594453" y="340"/>
                </a:lnTo>
                <a:lnTo>
                  <a:pt x="538263" y="1265"/>
                </a:lnTo>
                <a:lnTo>
                  <a:pt x="487318" y="3066"/>
                </a:lnTo>
                <a:lnTo>
                  <a:pt x="441270" y="6035"/>
                </a:lnTo>
                <a:lnTo>
                  <a:pt x="399768" y="10464"/>
                </a:lnTo>
                <a:lnTo>
                  <a:pt x="329006" y="24870"/>
                </a:lnTo>
                <a:lnTo>
                  <a:pt x="254372" y="54536"/>
                </a:lnTo>
                <a:lnTo>
                  <a:pt x="212441" y="78204"/>
                </a:lnTo>
                <a:lnTo>
                  <a:pt x="173554" y="106133"/>
                </a:lnTo>
                <a:lnTo>
                  <a:pt x="138017" y="138017"/>
                </a:lnTo>
                <a:lnTo>
                  <a:pt x="106133" y="173554"/>
                </a:lnTo>
                <a:lnTo>
                  <a:pt x="78204" y="212441"/>
                </a:lnTo>
                <a:lnTo>
                  <a:pt x="54536" y="254372"/>
                </a:lnTo>
                <a:lnTo>
                  <a:pt x="35431" y="299045"/>
                </a:lnTo>
                <a:lnTo>
                  <a:pt x="16645" y="362464"/>
                </a:lnTo>
                <a:lnTo>
                  <a:pt x="6035" y="441270"/>
                </a:lnTo>
                <a:lnTo>
                  <a:pt x="3066" y="487318"/>
                </a:lnTo>
                <a:lnTo>
                  <a:pt x="1265" y="538263"/>
                </a:lnTo>
                <a:lnTo>
                  <a:pt x="340" y="594453"/>
                </a:lnTo>
                <a:lnTo>
                  <a:pt x="0" y="656240"/>
                </a:lnTo>
                <a:lnTo>
                  <a:pt x="0" y="2694345"/>
                </a:lnTo>
                <a:lnTo>
                  <a:pt x="340" y="2756131"/>
                </a:lnTo>
                <a:lnTo>
                  <a:pt x="1265" y="2812322"/>
                </a:lnTo>
                <a:lnTo>
                  <a:pt x="3066" y="2863266"/>
                </a:lnTo>
                <a:lnTo>
                  <a:pt x="6035" y="2909315"/>
                </a:lnTo>
                <a:lnTo>
                  <a:pt x="10464" y="2950816"/>
                </a:lnTo>
                <a:lnTo>
                  <a:pt x="24870" y="3021579"/>
                </a:lnTo>
                <a:lnTo>
                  <a:pt x="54536" y="3096213"/>
                </a:lnTo>
                <a:lnTo>
                  <a:pt x="78204" y="3138144"/>
                </a:lnTo>
                <a:lnTo>
                  <a:pt x="106133" y="3177030"/>
                </a:lnTo>
                <a:lnTo>
                  <a:pt x="138017" y="3212568"/>
                </a:lnTo>
                <a:lnTo>
                  <a:pt x="173554" y="3244452"/>
                </a:lnTo>
                <a:lnTo>
                  <a:pt x="212441" y="3272381"/>
                </a:lnTo>
                <a:lnTo>
                  <a:pt x="254372" y="3296049"/>
                </a:lnTo>
                <a:lnTo>
                  <a:pt x="299045" y="3315154"/>
                </a:lnTo>
                <a:lnTo>
                  <a:pt x="362464" y="3333940"/>
                </a:lnTo>
                <a:lnTo>
                  <a:pt x="441270" y="3344550"/>
                </a:lnTo>
                <a:lnTo>
                  <a:pt x="487318" y="3347519"/>
                </a:lnTo>
                <a:lnTo>
                  <a:pt x="538263" y="3349320"/>
                </a:lnTo>
                <a:lnTo>
                  <a:pt x="594453" y="3350245"/>
                </a:lnTo>
                <a:lnTo>
                  <a:pt x="656240" y="3350585"/>
                </a:lnTo>
                <a:lnTo>
                  <a:pt x="3113182" y="3350585"/>
                </a:lnTo>
                <a:lnTo>
                  <a:pt x="3174968" y="3350245"/>
                </a:lnTo>
                <a:lnTo>
                  <a:pt x="3231158" y="3349320"/>
                </a:lnTo>
                <a:lnTo>
                  <a:pt x="3282102" y="3347519"/>
                </a:lnTo>
                <a:lnTo>
                  <a:pt x="3328151" y="3344550"/>
                </a:lnTo>
                <a:lnTo>
                  <a:pt x="3369652" y="3340121"/>
                </a:lnTo>
                <a:lnTo>
                  <a:pt x="3440417" y="3325715"/>
                </a:lnTo>
                <a:lnTo>
                  <a:pt x="3515051" y="3296049"/>
                </a:lnTo>
                <a:lnTo>
                  <a:pt x="3556981" y="3272381"/>
                </a:lnTo>
                <a:lnTo>
                  <a:pt x="3595867" y="3244452"/>
                </a:lnTo>
                <a:lnTo>
                  <a:pt x="3631404" y="3212568"/>
                </a:lnTo>
                <a:lnTo>
                  <a:pt x="3663289" y="3177030"/>
                </a:lnTo>
                <a:lnTo>
                  <a:pt x="3691219" y="3138144"/>
                </a:lnTo>
                <a:lnTo>
                  <a:pt x="3714888" y="3096213"/>
                </a:lnTo>
                <a:lnTo>
                  <a:pt x="3733994" y="3051540"/>
                </a:lnTo>
                <a:lnTo>
                  <a:pt x="3752778" y="2988121"/>
                </a:lnTo>
                <a:lnTo>
                  <a:pt x="3763387" y="2909315"/>
                </a:lnTo>
                <a:lnTo>
                  <a:pt x="3766355" y="2863266"/>
                </a:lnTo>
                <a:lnTo>
                  <a:pt x="3768156" y="2812322"/>
                </a:lnTo>
                <a:lnTo>
                  <a:pt x="3769080" y="2756131"/>
                </a:lnTo>
                <a:lnTo>
                  <a:pt x="3769421" y="2694345"/>
                </a:lnTo>
                <a:lnTo>
                  <a:pt x="3769421" y="656240"/>
                </a:lnTo>
                <a:lnTo>
                  <a:pt x="3769080" y="594453"/>
                </a:lnTo>
                <a:lnTo>
                  <a:pt x="3768156" y="538263"/>
                </a:lnTo>
                <a:lnTo>
                  <a:pt x="3766355" y="487318"/>
                </a:lnTo>
                <a:lnTo>
                  <a:pt x="3763387" y="441270"/>
                </a:lnTo>
                <a:lnTo>
                  <a:pt x="3758958" y="399768"/>
                </a:lnTo>
                <a:lnTo>
                  <a:pt x="3744554" y="329006"/>
                </a:lnTo>
                <a:lnTo>
                  <a:pt x="3714888" y="254372"/>
                </a:lnTo>
                <a:lnTo>
                  <a:pt x="3691219" y="212441"/>
                </a:lnTo>
                <a:lnTo>
                  <a:pt x="3663289" y="173554"/>
                </a:lnTo>
                <a:lnTo>
                  <a:pt x="3631404" y="138017"/>
                </a:lnTo>
                <a:lnTo>
                  <a:pt x="3595867" y="106133"/>
                </a:lnTo>
                <a:lnTo>
                  <a:pt x="3556981" y="78204"/>
                </a:lnTo>
                <a:lnTo>
                  <a:pt x="3515051" y="54536"/>
                </a:lnTo>
                <a:lnTo>
                  <a:pt x="3470379" y="35431"/>
                </a:lnTo>
                <a:lnTo>
                  <a:pt x="3406958" y="16645"/>
                </a:lnTo>
                <a:lnTo>
                  <a:pt x="3328151" y="6035"/>
                </a:lnTo>
                <a:lnTo>
                  <a:pt x="3282102" y="3066"/>
                </a:lnTo>
                <a:lnTo>
                  <a:pt x="3231158" y="1265"/>
                </a:lnTo>
                <a:lnTo>
                  <a:pt x="3174968" y="340"/>
                </a:lnTo>
                <a:lnTo>
                  <a:pt x="3113182" y="0"/>
                </a:lnTo>
                <a:close/>
              </a:path>
            </a:pathLst>
          </a:custGeom>
          <a:solidFill>
            <a:srgbClr val="438D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8457428" y="8297703"/>
            <a:ext cx="3189605" cy="1754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9565" marR="321310" algn="ctr">
              <a:lnSpc>
                <a:spcPct val="114100"/>
              </a:lnSpc>
              <a:spcBef>
                <a:spcPts val="95"/>
              </a:spcBef>
            </a:pPr>
            <a:r>
              <a:rPr sz="2950" b="1" spc="105" dirty="0">
                <a:solidFill>
                  <a:srgbClr val="FFFFFF"/>
                </a:solidFill>
                <a:latin typeface="Helvetica Neue"/>
                <a:cs typeface="Helvetica Neue"/>
              </a:rPr>
              <a:t>Development </a:t>
            </a:r>
            <a:r>
              <a:rPr sz="2950" b="1" spc="114" dirty="0">
                <a:solidFill>
                  <a:srgbClr val="FFFFFF"/>
                </a:solidFill>
                <a:latin typeface="Helvetica Neue"/>
                <a:cs typeface="Helvetica Neue"/>
              </a:rPr>
              <a:t>Environment</a:t>
            </a:r>
            <a:endParaRPr sz="2950">
              <a:latin typeface="Helvetica Neue"/>
              <a:cs typeface="Helvetica Neue"/>
            </a:endParaRPr>
          </a:p>
          <a:p>
            <a:pPr marL="12700" marR="5080" algn="ctr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description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how</a:t>
            </a:r>
            <a:r>
              <a:rPr sz="1950" spc="-12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new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developer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90" dirty="0">
                <a:solidFill>
                  <a:srgbClr val="FFFFFF"/>
                </a:solidFill>
                <a:latin typeface="Geneva"/>
                <a:cs typeface="Geneva"/>
              </a:rPr>
              <a:t>gets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started.</a:t>
            </a:r>
            <a:endParaRPr sz="1950">
              <a:latin typeface="Geneva"/>
              <a:cs typeface="Geneva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2130464" y="7534003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4" h="3350895">
                <a:moveTo>
                  <a:pt x="3113182" y="0"/>
                </a:moveTo>
                <a:lnTo>
                  <a:pt x="656238" y="0"/>
                </a:lnTo>
                <a:lnTo>
                  <a:pt x="594451" y="340"/>
                </a:lnTo>
                <a:lnTo>
                  <a:pt x="538260" y="1265"/>
                </a:lnTo>
                <a:lnTo>
                  <a:pt x="487314" y="3066"/>
                </a:lnTo>
                <a:lnTo>
                  <a:pt x="441266" y="6035"/>
                </a:lnTo>
                <a:lnTo>
                  <a:pt x="399763" y="10464"/>
                </a:lnTo>
                <a:lnTo>
                  <a:pt x="329001" y="24870"/>
                </a:lnTo>
                <a:lnTo>
                  <a:pt x="254370" y="54536"/>
                </a:lnTo>
                <a:lnTo>
                  <a:pt x="212439" y="78204"/>
                </a:lnTo>
                <a:lnTo>
                  <a:pt x="173553" y="106133"/>
                </a:lnTo>
                <a:lnTo>
                  <a:pt x="138016" y="138017"/>
                </a:lnTo>
                <a:lnTo>
                  <a:pt x="106131" y="173554"/>
                </a:lnTo>
                <a:lnTo>
                  <a:pt x="78202" y="212441"/>
                </a:lnTo>
                <a:lnTo>
                  <a:pt x="54532" y="254372"/>
                </a:lnTo>
                <a:lnTo>
                  <a:pt x="35426" y="299045"/>
                </a:lnTo>
                <a:lnTo>
                  <a:pt x="16642" y="362464"/>
                </a:lnTo>
                <a:lnTo>
                  <a:pt x="6034" y="441270"/>
                </a:lnTo>
                <a:lnTo>
                  <a:pt x="3065" y="487318"/>
                </a:lnTo>
                <a:lnTo>
                  <a:pt x="1265" y="538263"/>
                </a:lnTo>
                <a:lnTo>
                  <a:pt x="340" y="594453"/>
                </a:lnTo>
                <a:lnTo>
                  <a:pt x="0" y="656240"/>
                </a:lnTo>
                <a:lnTo>
                  <a:pt x="0" y="2694345"/>
                </a:lnTo>
                <a:lnTo>
                  <a:pt x="340" y="2756131"/>
                </a:lnTo>
                <a:lnTo>
                  <a:pt x="1265" y="2812322"/>
                </a:lnTo>
                <a:lnTo>
                  <a:pt x="3065" y="2863266"/>
                </a:lnTo>
                <a:lnTo>
                  <a:pt x="6034" y="2909315"/>
                </a:lnTo>
                <a:lnTo>
                  <a:pt x="10462" y="2950816"/>
                </a:lnTo>
                <a:lnTo>
                  <a:pt x="24866" y="3021579"/>
                </a:lnTo>
                <a:lnTo>
                  <a:pt x="54532" y="3096213"/>
                </a:lnTo>
                <a:lnTo>
                  <a:pt x="78202" y="3138144"/>
                </a:lnTo>
                <a:lnTo>
                  <a:pt x="106131" y="3177030"/>
                </a:lnTo>
                <a:lnTo>
                  <a:pt x="138016" y="3212568"/>
                </a:lnTo>
                <a:lnTo>
                  <a:pt x="173553" y="3244452"/>
                </a:lnTo>
                <a:lnTo>
                  <a:pt x="212439" y="3272381"/>
                </a:lnTo>
                <a:lnTo>
                  <a:pt x="254370" y="3296049"/>
                </a:lnTo>
                <a:lnTo>
                  <a:pt x="299041" y="3315154"/>
                </a:lnTo>
                <a:lnTo>
                  <a:pt x="362458" y="3333940"/>
                </a:lnTo>
                <a:lnTo>
                  <a:pt x="441266" y="3344550"/>
                </a:lnTo>
                <a:lnTo>
                  <a:pt x="487314" y="3347519"/>
                </a:lnTo>
                <a:lnTo>
                  <a:pt x="538260" y="3349320"/>
                </a:lnTo>
                <a:lnTo>
                  <a:pt x="594451" y="3350245"/>
                </a:lnTo>
                <a:lnTo>
                  <a:pt x="656238" y="3350585"/>
                </a:lnTo>
                <a:lnTo>
                  <a:pt x="3113182" y="3350585"/>
                </a:lnTo>
                <a:lnTo>
                  <a:pt x="3174968" y="3350245"/>
                </a:lnTo>
                <a:lnTo>
                  <a:pt x="3231158" y="3349320"/>
                </a:lnTo>
                <a:lnTo>
                  <a:pt x="3282102" y="3347519"/>
                </a:lnTo>
                <a:lnTo>
                  <a:pt x="3328149" y="3344550"/>
                </a:lnTo>
                <a:lnTo>
                  <a:pt x="3369649" y="3340121"/>
                </a:lnTo>
                <a:lnTo>
                  <a:pt x="3440409" y="3325715"/>
                </a:lnTo>
                <a:lnTo>
                  <a:pt x="3515044" y="3296049"/>
                </a:lnTo>
                <a:lnTo>
                  <a:pt x="3556977" y="3272381"/>
                </a:lnTo>
                <a:lnTo>
                  <a:pt x="3595864" y="3244452"/>
                </a:lnTo>
                <a:lnTo>
                  <a:pt x="3631402" y="3212568"/>
                </a:lnTo>
                <a:lnTo>
                  <a:pt x="3663286" y="3177030"/>
                </a:lnTo>
                <a:lnTo>
                  <a:pt x="3691214" y="3138144"/>
                </a:lnTo>
                <a:lnTo>
                  <a:pt x="3714881" y="3096213"/>
                </a:lnTo>
                <a:lnTo>
                  <a:pt x="3733984" y="3051540"/>
                </a:lnTo>
                <a:lnTo>
                  <a:pt x="3752773" y="2988121"/>
                </a:lnTo>
                <a:lnTo>
                  <a:pt x="3763385" y="2909315"/>
                </a:lnTo>
                <a:lnTo>
                  <a:pt x="3766354" y="2863266"/>
                </a:lnTo>
                <a:lnTo>
                  <a:pt x="3768155" y="2812322"/>
                </a:lnTo>
                <a:lnTo>
                  <a:pt x="3769080" y="2756131"/>
                </a:lnTo>
                <a:lnTo>
                  <a:pt x="3769421" y="2694345"/>
                </a:lnTo>
                <a:lnTo>
                  <a:pt x="3769421" y="656240"/>
                </a:lnTo>
                <a:lnTo>
                  <a:pt x="3769080" y="594453"/>
                </a:lnTo>
                <a:lnTo>
                  <a:pt x="3768155" y="538263"/>
                </a:lnTo>
                <a:lnTo>
                  <a:pt x="3766354" y="487318"/>
                </a:lnTo>
                <a:lnTo>
                  <a:pt x="3763385" y="441270"/>
                </a:lnTo>
                <a:lnTo>
                  <a:pt x="3758955" y="399768"/>
                </a:lnTo>
                <a:lnTo>
                  <a:pt x="3744547" y="329006"/>
                </a:lnTo>
                <a:lnTo>
                  <a:pt x="3714881" y="254372"/>
                </a:lnTo>
                <a:lnTo>
                  <a:pt x="3691214" y="212441"/>
                </a:lnTo>
                <a:lnTo>
                  <a:pt x="3663286" y="173554"/>
                </a:lnTo>
                <a:lnTo>
                  <a:pt x="3631402" y="138017"/>
                </a:lnTo>
                <a:lnTo>
                  <a:pt x="3595864" y="106133"/>
                </a:lnTo>
                <a:lnTo>
                  <a:pt x="3556977" y="78204"/>
                </a:lnTo>
                <a:lnTo>
                  <a:pt x="3515044" y="54536"/>
                </a:lnTo>
                <a:lnTo>
                  <a:pt x="3470369" y="35431"/>
                </a:lnTo>
                <a:lnTo>
                  <a:pt x="3406953" y="16645"/>
                </a:lnTo>
                <a:lnTo>
                  <a:pt x="3328149" y="6035"/>
                </a:lnTo>
                <a:lnTo>
                  <a:pt x="3282102" y="3066"/>
                </a:lnTo>
                <a:lnTo>
                  <a:pt x="3231158" y="1265"/>
                </a:lnTo>
                <a:lnTo>
                  <a:pt x="3174968" y="340"/>
                </a:lnTo>
                <a:lnTo>
                  <a:pt x="3113182" y="0"/>
                </a:lnTo>
                <a:close/>
              </a:path>
            </a:pathLst>
          </a:custGeom>
          <a:solidFill>
            <a:srgbClr val="438D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2318034" y="8130169"/>
            <a:ext cx="3394710" cy="20999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0835" marR="323850" algn="ctr">
              <a:lnSpc>
                <a:spcPct val="114100"/>
              </a:lnSpc>
              <a:spcBef>
                <a:spcPts val="95"/>
              </a:spcBef>
            </a:pPr>
            <a:r>
              <a:rPr sz="2950" b="1" spc="114" dirty="0">
                <a:solidFill>
                  <a:srgbClr val="FFFFFF"/>
                </a:solidFill>
                <a:latin typeface="Helvetica Neue"/>
                <a:cs typeface="Helvetica Neue"/>
              </a:rPr>
              <a:t>Operation</a:t>
            </a:r>
            <a:r>
              <a:rPr sz="2950" b="1" spc="-20" dirty="0">
                <a:solidFill>
                  <a:srgbClr val="FFFFFF"/>
                </a:solidFill>
                <a:latin typeface="Helvetica Neue"/>
                <a:cs typeface="Helvetica Neue"/>
              </a:rPr>
              <a:t> </a:t>
            </a:r>
            <a:r>
              <a:rPr sz="2950" b="1" spc="85" dirty="0">
                <a:solidFill>
                  <a:srgbClr val="FFFFFF"/>
                </a:solidFill>
                <a:latin typeface="Helvetica Neue"/>
                <a:cs typeface="Helvetica Neue"/>
              </a:rPr>
              <a:t>and </a:t>
            </a:r>
            <a:r>
              <a:rPr sz="2950" b="1" spc="65" dirty="0">
                <a:solidFill>
                  <a:srgbClr val="FFFFFF"/>
                </a:solidFill>
                <a:latin typeface="Helvetica Neue"/>
                <a:cs typeface="Helvetica Neue"/>
              </a:rPr>
              <a:t>Support</a:t>
            </a:r>
            <a:endParaRPr sz="2950">
              <a:latin typeface="Helvetica Neue"/>
              <a:cs typeface="Helvetica Neue"/>
            </a:endParaRPr>
          </a:p>
          <a:p>
            <a:pPr marL="12065" marR="5080" algn="ctr">
              <a:lnSpc>
                <a:spcPct val="116300"/>
              </a:lnSpc>
              <a:spcBef>
                <a:spcPts val="90"/>
              </a:spcBef>
            </a:pPr>
            <a:r>
              <a:rPr sz="1950" spc="-60" dirty="0">
                <a:solidFill>
                  <a:srgbClr val="FFFFFF"/>
                </a:solidFill>
                <a:latin typeface="Geneva"/>
                <a:cs typeface="Geneva"/>
              </a:rPr>
              <a:t>An</a:t>
            </a:r>
            <a:r>
              <a:rPr sz="1950" spc="-10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35" dirty="0">
                <a:solidFill>
                  <a:srgbClr val="FFFFFF"/>
                </a:solidFill>
                <a:latin typeface="Geneva"/>
                <a:cs typeface="Geneva"/>
              </a:rPr>
              <a:t>overview</a:t>
            </a:r>
            <a:r>
              <a:rPr sz="1950" spc="-10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60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0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how</a:t>
            </a:r>
            <a:r>
              <a:rPr sz="1950" spc="-10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the </a:t>
            </a:r>
            <a:r>
              <a:rPr sz="1950" spc="-40" dirty="0">
                <a:solidFill>
                  <a:srgbClr val="FFFFFF"/>
                </a:solidFill>
                <a:latin typeface="Geneva"/>
                <a:cs typeface="Geneva"/>
              </a:rPr>
              <a:t>software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system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is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operated, supported,</a:t>
            </a:r>
            <a:r>
              <a:rPr sz="1950" spc="-13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monitored,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etc.</a:t>
            </a:r>
            <a:endParaRPr sz="1950">
              <a:latin typeface="Geneva"/>
              <a:cs typeface="Geneva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16093578" y="7534003"/>
            <a:ext cx="3769995" cy="3350895"/>
          </a:xfrm>
          <a:custGeom>
            <a:avLst/>
            <a:gdLst/>
            <a:ahLst/>
            <a:cxnLst/>
            <a:rect l="l" t="t" r="r" b="b"/>
            <a:pathLst>
              <a:path w="3769994" h="3350895">
                <a:moveTo>
                  <a:pt x="3113182" y="0"/>
                </a:moveTo>
                <a:lnTo>
                  <a:pt x="656249" y="0"/>
                </a:lnTo>
                <a:lnTo>
                  <a:pt x="594462" y="340"/>
                </a:lnTo>
                <a:lnTo>
                  <a:pt x="538270" y="1265"/>
                </a:lnTo>
                <a:lnTo>
                  <a:pt x="487325" y="3066"/>
                </a:lnTo>
                <a:lnTo>
                  <a:pt x="441276" y="6035"/>
                </a:lnTo>
                <a:lnTo>
                  <a:pt x="399774" y="10464"/>
                </a:lnTo>
                <a:lnTo>
                  <a:pt x="329011" y="24870"/>
                </a:lnTo>
                <a:lnTo>
                  <a:pt x="254377" y="54536"/>
                </a:lnTo>
                <a:lnTo>
                  <a:pt x="212445" y="78204"/>
                </a:lnTo>
                <a:lnTo>
                  <a:pt x="173559" y="106133"/>
                </a:lnTo>
                <a:lnTo>
                  <a:pt x="138023" y="138017"/>
                </a:lnTo>
                <a:lnTo>
                  <a:pt x="106139" y="173554"/>
                </a:lnTo>
                <a:lnTo>
                  <a:pt x="78211" y="212441"/>
                </a:lnTo>
                <a:lnTo>
                  <a:pt x="54542" y="254372"/>
                </a:lnTo>
                <a:lnTo>
                  <a:pt x="35437" y="299045"/>
                </a:lnTo>
                <a:lnTo>
                  <a:pt x="16647" y="362464"/>
                </a:lnTo>
                <a:lnTo>
                  <a:pt x="6035" y="441270"/>
                </a:lnTo>
                <a:lnTo>
                  <a:pt x="3066" y="487318"/>
                </a:lnTo>
                <a:lnTo>
                  <a:pt x="1265" y="538263"/>
                </a:lnTo>
                <a:lnTo>
                  <a:pt x="340" y="594453"/>
                </a:lnTo>
                <a:lnTo>
                  <a:pt x="0" y="656240"/>
                </a:lnTo>
                <a:lnTo>
                  <a:pt x="0" y="2694345"/>
                </a:lnTo>
                <a:lnTo>
                  <a:pt x="340" y="2756131"/>
                </a:lnTo>
                <a:lnTo>
                  <a:pt x="1265" y="2812322"/>
                </a:lnTo>
                <a:lnTo>
                  <a:pt x="3066" y="2863266"/>
                </a:lnTo>
                <a:lnTo>
                  <a:pt x="6035" y="2909315"/>
                </a:lnTo>
                <a:lnTo>
                  <a:pt x="10465" y="2950816"/>
                </a:lnTo>
                <a:lnTo>
                  <a:pt x="24874" y="3021579"/>
                </a:lnTo>
                <a:lnTo>
                  <a:pt x="54542" y="3096213"/>
                </a:lnTo>
                <a:lnTo>
                  <a:pt x="78211" y="3138144"/>
                </a:lnTo>
                <a:lnTo>
                  <a:pt x="106139" y="3177030"/>
                </a:lnTo>
                <a:lnTo>
                  <a:pt x="138023" y="3212568"/>
                </a:lnTo>
                <a:lnTo>
                  <a:pt x="173559" y="3244452"/>
                </a:lnTo>
                <a:lnTo>
                  <a:pt x="212445" y="3272381"/>
                </a:lnTo>
                <a:lnTo>
                  <a:pt x="254377" y="3296049"/>
                </a:lnTo>
                <a:lnTo>
                  <a:pt x="299052" y="3315154"/>
                </a:lnTo>
                <a:lnTo>
                  <a:pt x="362469" y="3333940"/>
                </a:lnTo>
                <a:lnTo>
                  <a:pt x="441276" y="3344550"/>
                </a:lnTo>
                <a:lnTo>
                  <a:pt x="487325" y="3347519"/>
                </a:lnTo>
                <a:lnTo>
                  <a:pt x="538270" y="3349320"/>
                </a:lnTo>
                <a:lnTo>
                  <a:pt x="594462" y="3350245"/>
                </a:lnTo>
                <a:lnTo>
                  <a:pt x="656249" y="3350585"/>
                </a:lnTo>
                <a:lnTo>
                  <a:pt x="3113182" y="3350585"/>
                </a:lnTo>
                <a:lnTo>
                  <a:pt x="3174969" y="3350245"/>
                </a:lnTo>
                <a:lnTo>
                  <a:pt x="3231161" y="3349320"/>
                </a:lnTo>
                <a:lnTo>
                  <a:pt x="3282106" y="3347519"/>
                </a:lnTo>
                <a:lnTo>
                  <a:pt x="3328155" y="3344550"/>
                </a:lnTo>
                <a:lnTo>
                  <a:pt x="3369657" y="3340121"/>
                </a:lnTo>
                <a:lnTo>
                  <a:pt x="3440420" y="3325715"/>
                </a:lnTo>
                <a:lnTo>
                  <a:pt x="3515054" y="3296049"/>
                </a:lnTo>
                <a:lnTo>
                  <a:pt x="3556986" y="3272381"/>
                </a:lnTo>
                <a:lnTo>
                  <a:pt x="3595872" y="3244452"/>
                </a:lnTo>
                <a:lnTo>
                  <a:pt x="3631408" y="3212568"/>
                </a:lnTo>
                <a:lnTo>
                  <a:pt x="3663292" y="3177030"/>
                </a:lnTo>
                <a:lnTo>
                  <a:pt x="3691220" y="3138144"/>
                </a:lnTo>
                <a:lnTo>
                  <a:pt x="3714888" y="3096213"/>
                </a:lnTo>
                <a:lnTo>
                  <a:pt x="3733994" y="3051540"/>
                </a:lnTo>
                <a:lnTo>
                  <a:pt x="3752778" y="2988121"/>
                </a:lnTo>
                <a:lnTo>
                  <a:pt x="3763387" y="2909315"/>
                </a:lnTo>
                <a:lnTo>
                  <a:pt x="3766355" y="2863266"/>
                </a:lnTo>
                <a:lnTo>
                  <a:pt x="3768156" y="2812322"/>
                </a:lnTo>
                <a:lnTo>
                  <a:pt x="3769080" y="2756131"/>
                </a:lnTo>
                <a:lnTo>
                  <a:pt x="3769421" y="2694345"/>
                </a:lnTo>
                <a:lnTo>
                  <a:pt x="3769421" y="656240"/>
                </a:lnTo>
                <a:lnTo>
                  <a:pt x="3769080" y="594453"/>
                </a:lnTo>
                <a:lnTo>
                  <a:pt x="3768156" y="538263"/>
                </a:lnTo>
                <a:lnTo>
                  <a:pt x="3766355" y="487318"/>
                </a:lnTo>
                <a:lnTo>
                  <a:pt x="3763387" y="441270"/>
                </a:lnTo>
                <a:lnTo>
                  <a:pt x="3758958" y="399768"/>
                </a:lnTo>
                <a:lnTo>
                  <a:pt x="3744554" y="329006"/>
                </a:lnTo>
                <a:lnTo>
                  <a:pt x="3714888" y="254372"/>
                </a:lnTo>
                <a:lnTo>
                  <a:pt x="3691220" y="212441"/>
                </a:lnTo>
                <a:lnTo>
                  <a:pt x="3663292" y="173554"/>
                </a:lnTo>
                <a:lnTo>
                  <a:pt x="3631408" y="138017"/>
                </a:lnTo>
                <a:lnTo>
                  <a:pt x="3595872" y="106133"/>
                </a:lnTo>
                <a:lnTo>
                  <a:pt x="3556986" y="78204"/>
                </a:lnTo>
                <a:lnTo>
                  <a:pt x="3515054" y="54536"/>
                </a:lnTo>
                <a:lnTo>
                  <a:pt x="3470379" y="35431"/>
                </a:lnTo>
                <a:lnTo>
                  <a:pt x="3406962" y="16645"/>
                </a:lnTo>
                <a:lnTo>
                  <a:pt x="3328155" y="6035"/>
                </a:lnTo>
                <a:lnTo>
                  <a:pt x="3282106" y="3066"/>
                </a:lnTo>
                <a:lnTo>
                  <a:pt x="3231161" y="1265"/>
                </a:lnTo>
                <a:lnTo>
                  <a:pt x="3174969" y="340"/>
                </a:lnTo>
                <a:lnTo>
                  <a:pt x="3113182" y="0"/>
                </a:lnTo>
                <a:close/>
              </a:path>
            </a:pathLst>
          </a:custGeom>
          <a:solidFill>
            <a:srgbClr val="85B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6198450" y="8194778"/>
            <a:ext cx="3559810" cy="195516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2950" b="1" dirty="0">
                <a:solidFill>
                  <a:srgbClr val="FFFFFF"/>
                </a:solidFill>
                <a:latin typeface="Helvetica Neue"/>
                <a:cs typeface="Helvetica Neue"/>
              </a:rPr>
              <a:t>Decision</a:t>
            </a:r>
            <a:r>
              <a:rPr sz="2950" b="1" spc="150" dirty="0">
                <a:solidFill>
                  <a:srgbClr val="FFFFFF"/>
                </a:solidFill>
                <a:latin typeface="Helvetica Neue"/>
                <a:cs typeface="Helvetica Neue"/>
              </a:rPr>
              <a:t> </a:t>
            </a:r>
            <a:r>
              <a:rPr sz="2950" b="1" spc="-25" dirty="0">
                <a:solidFill>
                  <a:srgbClr val="FFFFFF"/>
                </a:solidFill>
                <a:latin typeface="Helvetica Neue"/>
                <a:cs typeface="Helvetica Neue"/>
              </a:rPr>
              <a:t>Log</a:t>
            </a:r>
            <a:endParaRPr sz="2950">
              <a:latin typeface="Helvetica Neue"/>
              <a:cs typeface="Helvetica Neue"/>
            </a:endParaRPr>
          </a:p>
          <a:p>
            <a:pPr marL="12700" marR="5080" algn="ctr">
              <a:lnSpc>
                <a:spcPct val="116300"/>
              </a:lnSpc>
              <a:spcBef>
                <a:spcPts val="90"/>
              </a:spcBef>
            </a:pPr>
            <a:r>
              <a:rPr sz="1950" spc="-17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30" dirty="0">
                <a:solidFill>
                  <a:srgbClr val="FFFFFF"/>
                </a:solidFill>
                <a:latin typeface="Geneva"/>
                <a:cs typeface="Geneva"/>
              </a:rPr>
              <a:t>log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0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0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major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decisions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made;</a:t>
            </a:r>
            <a:r>
              <a:rPr sz="1950" spc="-13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75" dirty="0">
                <a:solidFill>
                  <a:srgbClr val="FFFFFF"/>
                </a:solidFill>
                <a:latin typeface="Geneva"/>
                <a:cs typeface="Geneva"/>
              </a:rPr>
              <a:t>e.g.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as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Geneva"/>
                <a:cs typeface="Geneva"/>
              </a:rPr>
              <a:t>free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format</a:t>
            </a:r>
            <a:r>
              <a:rPr sz="1950" spc="-12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20" dirty="0">
                <a:solidFill>
                  <a:srgbClr val="FFFFFF"/>
                </a:solidFill>
                <a:latin typeface="Geneva"/>
                <a:cs typeface="Geneva"/>
              </a:rPr>
              <a:t>text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or</a:t>
            </a:r>
            <a:r>
              <a:rPr sz="1950" spc="-114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30" dirty="0">
                <a:solidFill>
                  <a:srgbClr val="FFFFFF"/>
                </a:solidFill>
                <a:latin typeface="Geneva"/>
                <a:cs typeface="Geneva"/>
              </a:rPr>
              <a:t>collection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1950" spc="-11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55" dirty="0">
                <a:solidFill>
                  <a:srgbClr val="FFFFFF"/>
                </a:solidFill>
                <a:latin typeface="Geneva"/>
                <a:cs typeface="Geneva"/>
              </a:rPr>
              <a:t>“Architecture </a:t>
            </a:r>
            <a:r>
              <a:rPr sz="1950" dirty="0">
                <a:solidFill>
                  <a:srgbClr val="FFFFFF"/>
                </a:solidFill>
                <a:latin typeface="Geneva"/>
                <a:cs typeface="Geneva"/>
              </a:rPr>
              <a:t>Decision</a:t>
            </a:r>
            <a:r>
              <a:rPr sz="1950" spc="-1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Geneva"/>
                <a:cs typeface="Geneva"/>
              </a:rPr>
              <a:t>Records”.</a:t>
            </a:r>
            <a:endParaRPr sz="195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88610" y="2892521"/>
            <a:ext cx="10928350" cy="4801870"/>
          </a:xfrm>
          <a:prstGeom prst="rect">
            <a:avLst/>
          </a:prstGeom>
        </p:spPr>
        <p:txBody>
          <a:bodyPr vert="horz" wrap="square" lIns="0" tIns="7861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190"/>
              </a:spcBef>
            </a:pPr>
            <a:r>
              <a:rPr b="1" spc="340" dirty="0">
                <a:latin typeface="Helvetica Neue"/>
                <a:cs typeface="Helvetica Neue"/>
              </a:rPr>
              <a:t>Context</a:t>
            </a:r>
          </a:p>
          <a:p>
            <a:pPr marL="12065" marR="5080" algn="ctr">
              <a:lnSpc>
                <a:spcPct val="125499"/>
              </a:lnSpc>
              <a:spcBef>
                <a:spcPts val="765"/>
              </a:spcBef>
            </a:pPr>
            <a:r>
              <a:rPr sz="4950" spc="-505" dirty="0"/>
              <a:t>A</a:t>
            </a:r>
            <a:r>
              <a:rPr sz="4950" spc="-345" dirty="0"/>
              <a:t> </a:t>
            </a:r>
            <a:r>
              <a:rPr sz="4950" spc="-195" dirty="0"/>
              <a:t>system</a:t>
            </a:r>
            <a:r>
              <a:rPr sz="4950" spc="-345" dirty="0"/>
              <a:t> </a:t>
            </a:r>
            <a:r>
              <a:rPr sz="4950" spc="-185" dirty="0"/>
              <a:t>context</a:t>
            </a:r>
            <a:r>
              <a:rPr sz="4950" spc="-340" dirty="0"/>
              <a:t> </a:t>
            </a:r>
            <a:r>
              <a:rPr sz="4950" spc="-30" dirty="0"/>
              <a:t>diagram,</a:t>
            </a:r>
            <a:r>
              <a:rPr sz="4950" spc="-345" dirty="0"/>
              <a:t> </a:t>
            </a:r>
            <a:r>
              <a:rPr sz="4950" dirty="0"/>
              <a:t>plus</a:t>
            </a:r>
            <a:r>
              <a:rPr sz="4950" spc="-345" dirty="0"/>
              <a:t> </a:t>
            </a:r>
            <a:r>
              <a:rPr sz="4950" spc="-20" dirty="0"/>
              <a:t>some </a:t>
            </a:r>
            <a:r>
              <a:rPr sz="4950" spc="-55" dirty="0"/>
              <a:t>narrative</a:t>
            </a:r>
            <a:r>
              <a:rPr sz="4950" spc="-355" dirty="0"/>
              <a:t> </a:t>
            </a:r>
            <a:r>
              <a:rPr sz="4950" spc="-260" dirty="0"/>
              <a:t>text</a:t>
            </a:r>
            <a:r>
              <a:rPr sz="4950" spc="-350" dirty="0"/>
              <a:t> </a:t>
            </a:r>
            <a:r>
              <a:rPr sz="4950" spc="-245" dirty="0"/>
              <a:t>to</a:t>
            </a:r>
            <a:r>
              <a:rPr sz="4950" spc="-350" dirty="0"/>
              <a:t> </a:t>
            </a:r>
            <a:r>
              <a:rPr sz="4950" spc="-365" dirty="0"/>
              <a:t>“set</a:t>
            </a:r>
            <a:r>
              <a:rPr sz="4950" spc="-355" dirty="0"/>
              <a:t> </a:t>
            </a:r>
            <a:r>
              <a:rPr sz="4950" spc="-135" dirty="0"/>
              <a:t>the</a:t>
            </a:r>
            <a:r>
              <a:rPr sz="4950" spc="-350" dirty="0"/>
              <a:t> </a:t>
            </a:r>
            <a:r>
              <a:rPr sz="4950" spc="-20" dirty="0"/>
              <a:t>scene”</a:t>
            </a:r>
            <a:endParaRPr sz="495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29442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190"/>
              </a:spcBef>
            </a:pPr>
            <a:r>
              <a:rPr b="1" spc="360" dirty="0">
                <a:latin typeface="Helvetica Neue"/>
                <a:cs typeface="Helvetica Neue"/>
              </a:rPr>
              <a:t>Functional</a:t>
            </a:r>
            <a:r>
              <a:rPr b="1" spc="-240" dirty="0">
                <a:latin typeface="Helvetica Neue"/>
                <a:cs typeface="Helvetica Neue"/>
              </a:rPr>
              <a:t> </a:t>
            </a:r>
            <a:r>
              <a:rPr b="1" spc="450" dirty="0">
                <a:latin typeface="Helvetica Neue"/>
                <a:cs typeface="Helvetica Neue"/>
              </a:rPr>
              <a:t>Overview</a:t>
            </a:r>
          </a:p>
          <a:p>
            <a:pPr marL="179070" marR="170815" indent="-635" algn="ctr">
              <a:lnSpc>
                <a:spcPct val="113799"/>
              </a:lnSpc>
              <a:spcBef>
                <a:spcPts val="1460"/>
              </a:spcBef>
            </a:pPr>
            <a:r>
              <a:rPr sz="4950" spc="-190" dirty="0"/>
              <a:t>An</a:t>
            </a:r>
            <a:r>
              <a:rPr sz="4950" spc="-360" dirty="0"/>
              <a:t> </a:t>
            </a:r>
            <a:r>
              <a:rPr sz="4950" spc="-95" dirty="0"/>
              <a:t>overview</a:t>
            </a:r>
            <a:r>
              <a:rPr sz="4950" spc="-355" dirty="0"/>
              <a:t> </a:t>
            </a:r>
            <a:r>
              <a:rPr sz="4950" spc="-155" dirty="0"/>
              <a:t>of</a:t>
            </a:r>
            <a:r>
              <a:rPr sz="4950" spc="-355" dirty="0"/>
              <a:t> </a:t>
            </a:r>
            <a:r>
              <a:rPr sz="4950" spc="-135" dirty="0"/>
              <a:t>the</a:t>
            </a:r>
            <a:r>
              <a:rPr sz="4950" spc="-355" dirty="0"/>
              <a:t> </a:t>
            </a:r>
            <a:r>
              <a:rPr sz="4950" spc="-120" dirty="0"/>
              <a:t>software</a:t>
            </a:r>
            <a:r>
              <a:rPr sz="4950" spc="-355" dirty="0"/>
              <a:t> </a:t>
            </a:r>
            <a:r>
              <a:rPr sz="4950" spc="-195" dirty="0"/>
              <a:t>system,</a:t>
            </a:r>
            <a:r>
              <a:rPr sz="4950" spc="-360" dirty="0"/>
              <a:t> </a:t>
            </a:r>
            <a:r>
              <a:rPr sz="4950" dirty="0"/>
              <a:t>perhaps</a:t>
            </a:r>
            <a:r>
              <a:rPr sz="4950" spc="-355" dirty="0"/>
              <a:t> </a:t>
            </a:r>
            <a:r>
              <a:rPr sz="4950" spc="-10" dirty="0"/>
              <a:t>including </a:t>
            </a:r>
            <a:r>
              <a:rPr sz="4950" spc="-50" dirty="0"/>
              <a:t>wireframes,</a:t>
            </a:r>
            <a:r>
              <a:rPr sz="4950" spc="-315" dirty="0"/>
              <a:t> </a:t>
            </a:r>
            <a:r>
              <a:rPr sz="4950" spc="220" dirty="0"/>
              <a:t>UI</a:t>
            </a:r>
            <a:r>
              <a:rPr sz="4950" spc="-315" dirty="0"/>
              <a:t> </a:t>
            </a:r>
            <a:r>
              <a:rPr sz="4950" spc="-135" dirty="0"/>
              <a:t>mockups/screenshots,</a:t>
            </a:r>
            <a:r>
              <a:rPr sz="4950" spc="-310" dirty="0"/>
              <a:t> </a:t>
            </a:r>
            <a:r>
              <a:rPr sz="4950" spc="-40" dirty="0"/>
              <a:t>workflow</a:t>
            </a:r>
            <a:r>
              <a:rPr sz="4950" spc="-315" dirty="0"/>
              <a:t> </a:t>
            </a:r>
            <a:r>
              <a:rPr sz="4950" spc="-10" dirty="0"/>
              <a:t>diagrams, </a:t>
            </a:r>
            <a:r>
              <a:rPr sz="4950" spc="-35" dirty="0"/>
              <a:t>business</a:t>
            </a:r>
            <a:r>
              <a:rPr sz="4950" spc="-345" dirty="0"/>
              <a:t> </a:t>
            </a:r>
            <a:r>
              <a:rPr sz="4950" spc="-105" dirty="0"/>
              <a:t>process</a:t>
            </a:r>
            <a:r>
              <a:rPr sz="4950" spc="-345" dirty="0"/>
              <a:t> </a:t>
            </a:r>
            <a:r>
              <a:rPr sz="4950" spc="-50" dirty="0"/>
              <a:t>diagrams,</a:t>
            </a:r>
            <a:r>
              <a:rPr sz="4950" spc="-345" dirty="0"/>
              <a:t> </a:t>
            </a:r>
            <a:r>
              <a:rPr sz="4950" spc="-325" dirty="0"/>
              <a:t>etc</a:t>
            </a:r>
            <a:endParaRPr sz="495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3351" y="2892521"/>
            <a:ext cx="17417415" cy="4801870"/>
          </a:xfrm>
          <a:prstGeom prst="rect">
            <a:avLst/>
          </a:prstGeom>
        </p:spPr>
        <p:txBody>
          <a:bodyPr vert="horz" wrap="square" lIns="0" tIns="7861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190"/>
              </a:spcBef>
            </a:pPr>
            <a:r>
              <a:rPr b="1" spc="605" dirty="0">
                <a:latin typeface="Helvetica Neue"/>
                <a:cs typeface="Helvetica Neue"/>
              </a:rPr>
              <a:t>Quality</a:t>
            </a:r>
            <a:r>
              <a:rPr b="1" spc="-220" dirty="0">
                <a:latin typeface="Helvetica Neue"/>
                <a:cs typeface="Helvetica Neue"/>
              </a:rPr>
              <a:t> </a:t>
            </a:r>
            <a:r>
              <a:rPr b="1" spc="509" dirty="0">
                <a:latin typeface="Helvetica Neue"/>
                <a:cs typeface="Helvetica Neue"/>
              </a:rPr>
              <a:t>Attributes</a:t>
            </a:r>
          </a:p>
          <a:p>
            <a:pPr marL="12065" marR="5080" algn="ctr">
              <a:lnSpc>
                <a:spcPct val="125499"/>
              </a:lnSpc>
              <a:spcBef>
                <a:spcPts val="765"/>
              </a:spcBef>
            </a:pPr>
            <a:r>
              <a:rPr sz="4950" spc="-505" dirty="0"/>
              <a:t>A</a:t>
            </a:r>
            <a:r>
              <a:rPr sz="4950" spc="-340" dirty="0"/>
              <a:t> </a:t>
            </a:r>
            <a:r>
              <a:rPr sz="4950" spc="-125" dirty="0"/>
              <a:t>list</a:t>
            </a:r>
            <a:r>
              <a:rPr sz="4950" spc="-340" dirty="0"/>
              <a:t> </a:t>
            </a:r>
            <a:r>
              <a:rPr sz="4950" spc="-155" dirty="0"/>
              <a:t>of</a:t>
            </a:r>
            <a:r>
              <a:rPr sz="4950" spc="-340" dirty="0"/>
              <a:t> </a:t>
            </a:r>
            <a:r>
              <a:rPr sz="4950" spc="-135" dirty="0"/>
              <a:t>the</a:t>
            </a:r>
            <a:r>
              <a:rPr sz="4950" spc="-340" dirty="0"/>
              <a:t> </a:t>
            </a:r>
            <a:r>
              <a:rPr sz="4950" spc="-80" dirty="0"/>
              <a:t>quality</a:t>
            </a:r>
            <a:r>
              <a:rPr sz="4950" spc="-340" dirty="0"/>
              <a:t> </a:t>
            </a:r>
            <a:r>
              <a:rPr sz="4950" spc="-130" dirty="0"/>
              <a:t>attributes</a:t>
            </a:r>
            <a:r>
              <a:rPr sz="4950" spc="-335" dirty="0"/>
              <a:t> </a:t>
            </a:r>
            <a:r>
              <a:rPr sz="4950" spc="-170" dirty="0"/>
              <a:t>(non-</a:t>
            </a:r>
            <a:r>
              <a:rPr sz="4950" spc="-55" dirty="0"/>
              <a:t>functional</a:t>
            </a:r>
            <a:r>
              <a:rPr sz="4950" spc="-340" dirty="0"/>
              <a:t> </a:t>
            </a:r>
            <a:r>
              <a:rPr sz="4950" spc="-10" dirty="0"/>
              <a:t>requirements; </a:t>
            </a:r>
            <a:r>
              <a:rPr sz="4950" spc="-220" dirty="0"/>
              <a:t>e.g.</a:t>
            </a:r>
            <a:r>
              <a:rPr sz="4950" spc="-335" dirty="0"/>
              <a:t> </a:t>
            </a:r>
            <a:r>
              <a:rPr sz="4950" spc="-50" dirty="0"/>
              <a:t>performance,</a:t>
            </a:r>
            <a:r>
              <a:rPr sz="4950" spc="-335" dirty="0"/>
              <a:t> </a:t>
            </a:r>
            <a:r>
              <a:rPr sz="4950" spc="-110" dirty="0"/>
              <a:t>scalability,</a:t>
            </a:r>
            <a:r>
              <a:rPr sz="4950" spc="-330" dirty="0"/>
              <a:t> </a:t>
            </a:r>
            <a:r>
              <a:rPr sz="4950" spc="-155" dirty="0"/>
              <a:t>security,</a:t>
            </a:r>
            <a:r>
              <a:rPr sz="4950" spc="-335" dirty="0"/>
              <a:t> </a:t>
            </a:r>
            <a:r>
              <a:rPr sz="4950" spc="-440" dirty="0"/>
              <a:t>etc)</a:t>
            </a:r>
            <a:endParaRPr sz="495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83886" y="3666931"/>
            <a:ext cx="9736455" cy="20358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b="1" spc="254" dirty="0">
                <a:latin typeface="Helvetica Neue"/>
                <a:cs typeface="Helvetica Neue"/>
              </a:rPr>
              <a:t>Constraints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80797" y="5774687"/>
            <a:ext cx="16543655" cy="1919605"/>
          </a:xfrm>
          <a:prstGeom prst="rect">
            <a:avLst/>
          </a:prstGeom>
        </p:spPr>
        <p:txBody>
          <a:bodyPr vert="horz" wrap="square" lIns="0" tIns="2051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14"/>
              </a:spcBef>
            </a:pPr>
            <a:r>
              <a:rPr sz="4950" spc="-50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25" dirty="0">
                <a:solidFill>
                  <a:srgbClr val="FFFFFF"/>
                </a:solidFill>
                <a:latin typeface="Geneva"/>
                <a:cs typeface="Geneva"/>
              </a:rPr>
              <a:t>list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35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20" dirty="0">
                <a:solidFill>
                  <a:srgbClr val="FFFFFF"/>
                </a:solidFill>
                <a:latin typeface="Geneva"/>
                <a:cs typeface="Geneva"/>
              </a:rPr>
              <a:t>environmental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0" dirty="0">
                <a:solidFill>
                  <a:srgbClr val="FFFFFF"/>
                </a:solidFill>
                <a:latin typeface="Geneva"/>
                <a:cs typeface="Geneva"/>
              </a:rPr>
              <a:t>constraints</a:t>
            </a:r>
            <a:endParaRPr sz="4950">
              <a:latin typeface="Geneva"/>
              <a:cs typeface="Geneva"/>
            </a:endParaRPr>
          </a:p>
          <a:p>
            <a:pPr algn="ctr">
              <a:lnSpc>
                <a:spcPct val="100000"/>
              </a:lnSpc>
              <a:spcBef>
                <a:spcPts val="1515"/>
              </a:spcBef>
            </a:pPr>
            <a:r>
              <a:rPr sz="4950" spc="-325" dirty="0">
                <a:solidFill>
                  <a:srgbClr val="FFFFFF"/>
                </a:solidFill>
                <a:latin typeface="Geneva"/>
                <a:cs typeface="Geneva"/>
              </a:rPr>
              <a:t>(e.g.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14" dirty="0">
                <a:solidFill>
                  <a:srgbClr val="FFFFFF"/>
                </a:solidFill>
                <a:latin typeface="Geneva"/>
                <a:cs typeface="Geneva"/>
              </a:rPr>
              <a:t>timescales,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35" dirty="0">
                <a:solidFill>
                  <a:srgbClr val="FFFFFF"/>
                </a:solidFill>
                <a:latin typeface="Geneva"/>
                <a:cs typeface="Geneva"/>
              </a:rPr>
              <a:t>budget,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45" dirty="0">
                <a:solidFill>
                  <a:srgbClr val="FFFFFF"/>
                </a:solidFill>
                <a:latin typeface="Geneva"/>
                <a:cs typeface="Geneva"/>
              </a:rPr>
              <a:t>technology,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10" dirty="0">
                <a:solidFill>
                  <a:srgbClr val="FFFFFF"/>
                </a:solidFill>
                <a:latin typeface="Geneva"/>
                <a:cs typeface="Geneva"/>
              </a:rPr>
              <a:t>team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65" dirty="0">
                <a:solidFill>
                  <a:srgbClr val="FFFFFF"/>
                </a:solidFill>
                <a:latin typeface="Geneva"/>
                <a:cs typeface="Geneva"/>
              </a:rPr>
              <a:t>size/skills,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440" dirty="0">
                <a:solidFill>
                  <a:srgbClr val="FFFFFF"/>
                </a:solidFill>
                <a:latin typeface="Geneva"/>
                <a:cs typeface="Geneva"/>
              </a:rPr>
              <a:t>etc)</a:t>
            </a:r>
            <a:endParaRPr sz="495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43434" y="3666931"/>
            <a:ext cx="9137816" cy="204286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b="1" spc="170" dirty="0" err="1">
                <a:latin typeface="Helvetica Neue"/>
                <a:cs typeface="Helvetica Neue"/>
              </a:rPr>
              <a:t>Principl</a:t>
            </a:r>
            <a:r>
              <a:rPr lang="nl-NL" b="1" spc="170" dirty="0">
                <a:latin typeface="Helvetica Neue"/>
                <a:cs typeface="Helvetica Neue"/>
              </a:rPr>
              <a:t>e</a:t>
            </a:r>
            <a:r>
              <a:rPr b="1" spc="170" dirty="0">
                <a:latin typeface="Helvetica Neue"/>
                <a:cs typeface="Helvetica Neue"/>
              </a:rPr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684" y="5774687"/>
            <a:ext cx="18300700" cy="1919605"/>
          </a:xfrm>
          <a:prstGeom prst="rect">
            <a:avLst/>
          </a:prstGeom>
        </p:spPr>
        <p:txBody>
          <a:bodyPr vert="horz" wrap="square" lIns="0" tIns="2051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14"/>
              </a:spcBef>
            </a:pPr>
            <a:r>
              <a:rPr sz="4950" spc="-50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4950" spc="-35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25" dirty="0">
                <a:solidFill>
                  <a:srgbClr val="FFFFFF"/>
                </a:solidFill>
                <a:latin typeface="Geneva"/>
                <a:cs typeface="Geneva"/>
              </a:rPr>
              <a:t>list</a:t>
            </a:r>
            <a:r>
              <a:rPr sz="4950" spc="-35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4950" spc="-35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35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4950" spc="-35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65" dirty="0">
                <a:solidFill>
                  <a:srgbClr val="FFFFFF"/>
                </a:solidFill>
                <a:latin typeface="Geneva"/>
                <a:cs typeface="Geneva"/>
              </a:rPr>
              <a:t>development</a:t>
            </a:r>
            <a:r>
              <a:rPr sz="4950" spc="-35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55" dirty="0">
                <a:solidFill>
                  <a:srgbClr val="FFFFFF"/>
                </a:solidFill>
                <a:latin typeface="Geneva"/>
                <a:cs typeface="Geneva"/>
              </a:rPr>
              <a:t>and</a:t>
            </a:r>
            <a:r>
              <a:rPr sz="4950" spc="-35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05" dirty="0">
                <a:solidFill>
                  <a:srgbClr val="FFFFFF"/>
                </a:solidFill>
                <a:latin typeface="Geneva"/>
                <a:cs typeface="Geneva"/>
              </a:rPr>
              <a:t>architecture</a:t>
            </a:r>
            <a:r>
              <a:rPr sz="4950" spc="-35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0" dirty="0">
                <a:solidFill>
                  <a:srgbClr val="FFFFFF"/>
                </a:solidFill>
                <a:latin typeface="Geneva"/>
                <a:cs typeface="Geneva"/>
              </a:rPr>
              <a:t>principles</a:t>
            </a:r>
            <a:endParaRPr sz="4950" dirty="0">
              <a:latin typeface="Geneva"/>
              <a:cs typeface="Geneva"/>
            </a:endParaRPr>
          </a:p>
          <a:p>
            <a:pPr algn="ctr">
              <a:lnSpc>
                <a:spcPct val="100000"/>
              </a:lnSpc>
              <a:spcBef>
                <a:spcPts val="1515"/>
              </a:spcBef>
            </a:pPr>
            <a:r>
              <a:rPr sz="4950" spc="-325" dirty="0">
                <a:solidFill>
                  <a:srgbClr val="FFFFFF"/>
                </a:solidFill>
                <a:latin typeface="Geneva"/>
                <a:cs typeface="Geneva"/>
              </a:rPr>
              <a:t>(e.g.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95" dirty="0">
                <a:solidFill>
                  <a:srgbClr val="FFFFFF"/>
                </a:solidFill>
                <a:latin typeface="Geneva"/>
                <a:cs typeface="Geneva"/>
              </a:rPr>
              <a:t>coding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05" dirty="0">
                <a:solidFill>
                  <a:srgbClr val="FFFFFF"/>
                </a:solidFill>
                <a:latin typeface="Geneva"/>
                <a:cs typeface="Geneva"/>
              </a:rPr>
              <a:t>co</a:t>
            </a:r>
            <a:r>
              <a:rPr lang="en-US" sz="4950" spc="-105" dirty="0">
                <a:solidFill>
                  <a:srgbClr val="FFFFFF"/>
                </a:solidFill>
                <a:latin typeface="Geneva"/>
                <a:cs typeface="Geneva"/>
              </a:rPr>
              <a:t>n</a:t>
            </a:r>
            <a:r>
              <a:rPr sz="4950" spc="-105" dirty="0">
                <a:solidFill>
                  <a:srgbClr val="FFFFFF"/>
                </a:solidFill>
                <a:latin typeface="Geneva"/>
                <a:cs typeface="Geneva"/>
              </a:rPr>
              <a:t>ventions,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45" dirty="0">
                <a:solidFill>
                  <a:srgbClr val="FFFFFF"/>
                </a:solidFill>
                <a:latin typeface="Geneva"/>
                <a:cs typeface="Geneva"/>
              </a:rPr>
              <a:t>separation</a:t>
            </a:r>
            <a:r>
              <a:rPr sz="4950" spc="-33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00" dirty="0">
                <a:solidFill>
                  <a:srgbClr val="FFFFFF"/>
                </a:solidFill>
                <a:latin typeface="Geneva"/>
                <a:cs typeface="Geneva"/>
              </a:rPr>
              <a:t>concerns,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25" dirty="0">
                <a:solidFill>
                  <a:srgbClr val="FFFFFF"/>
                </a:solidFill>
                <a:latin typeface="Geneva"/>
                <a:cs typeface="Geneva"/>
              </a:rPr>
              <a:t>patterns,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440" dirty="0">
                <a:solidFill>
                  <a:srgbClr val="FFFFFF"/>
                </a:solidFill>
                <a:latin typeface="Geneva"/>
                <a:cs typeface="Geneva"/>
              </a:rPr>
              <a:t>etc)</a:t>
            </a:r>
            <a:endParaRPr sz="4950" dirty="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352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190"/>
              </a:spcBef>
            </a:pPr>
            <a:r>
              <a:rPr b="1" spc="280" dirty="0">
                <a:latin typeface="Helvetica Neue"/>
                <a:cs typeface="Helvetica Neue"/>
              </a:rPr>
              <a:t>Software</a:t>
            </a:r>
            <a:r>
              <a:rPr b="1" spc="-229" dirty="0">
                <a:latin typeface="Helvetica Neue"/>
                <a:cs typeface="Helvetica Neue"/>
              </a:rPr>
              <a:t> </a:t>
            </a:r>
            <a:r>
              <a:rPr b="1" spc="370" dirty="0">
                <a:latin typeface="Helvetica Neue"/>
                <a:cs typeface="Helvetica Neue"/>
              </a:rPr>
              <a:t>Architecture</a:t>
            </a:r>
          </a:p>
          <a:p>
            <a:pPr marL="1701164" marR="1694180" algn="ctr">
              <a:lnSpc>
                <a:spcPct val="125499"/>
              </a:lnSpc>
              <a:spcBef>
                <a:spcPts val="765"/>
              </a:spcBef>
            </a:pPr>
            <a:r>
              <a:rPr sz="4950" spc="-505" dirty="0"/>
              <a:t>A</a:t>
            </a:r>
            <a:r>
              <a:rPr sz="4950" spc="-355" dirty="0"/>
              <a:t> </a:t>
            </a:r>
            <a:r>
              <a:rPr sz="4950" spc="-60" dirty="0"/>
              <a:t>description</a:t>
            </a:r>
            <a:r>
              <a:rPr sz="4950" spc="-355" dirty="0"/>
              <a:t> </a:t>
            </a:r>
            <a:r>
              <a:rPr sz="4950" spc="-155" dirty="0"/>
              <a:t>of</a:t>
            </a:r>
            <a:r>
              <a:rPr sz="4950" spc="-350" dirty="0"/>
              <a:t> </a:t>
            </a:r>
            <a:r>
              <a:rPr sz="4950" spc="-135" dirty="0"/>
              <a:t>the</a:t>
            </a:r>
            <a:r>
              <a:rPr sz="4950" spc="-355" dirty="0"/>
              <a:t> </a:t>
            </a:r>
            <a:r>
              <a:rPr sz="4950" spc="-120" dirty="0"/>
              <a:t>software</a:t>
            </a:r>
            <a:r>
              <a:rPr sz="4950" spc="-350" dirty="0"/>
              <a:t> </a:t>
            </a:r>
            <a:r>
              <a:rPr sz="4950" spc="-114" dirty="0"/>
              <a:t>architecture,</a:t>
            </a:r>
            <a:r>
              <a:rPr sz="4950" spc="-355" dirty="0"/>
              <a:t> </a:t>
            </a:r>
            <a:r>
              <a:rPr sz="4950" spc="-10" dirty="0"/>
              <a:t>including </a:t>
            </a:r>
            <a:r>
              <a:rPr sz="4950" spc="-225" dirty="0"/>
              <a:t>static</a:t>
            </a:r>
            <a:r>
              <a:rPr sz="4950" spc="-355" dirty="0"/>
              <a:t> </a:t>
            </a:r>
            <a:r>
              <a:rPr sz="4950" spc="-114" dirty="0"/>
              <a:t>structure</a:t>
            </a:r>
            <a:r>
              <a:rPr sz="4950" spc="-355" dirty="0"/>
              <a:t> </a:t>
            </a:r>
            <a:r>
              <a:rPr sz="4950" spc="-325" dirty="0"/>
              <a:t>(e.g.</a:t>
            </a:r>
            <a:r>
              <a:rPr sz="4950" spc="-355" dirty="0"/>
              <a:t> </a:t>
            </a:r>
            <a:r>
              <a:rPr sz="4950" spc="-70" dirty="0"/>
              <a:t>containers</a:t>
            </a:r>
            <a:r>
              <a:rPr sz="4950" spc="-350" dirty="0"/>
              <a:t> </a:t>
            </a:r>
            <a:r>
              <a:rPr sz="4950" spc="55" dirty="0"/>
              <a:t>and</a:t>
            </a:r>
            <a:r>
              <a:rPr sz="4950" spc="-355" dirty="0"/>
              <a:t> </a:t>
            </a:r>
            <a:r>
              <a:rPr sz="4950" spc="-10" dirty="0"/>
              <a:t>components) </a:t>
            </a:r>
            <a:r>
              <a:rPr sz="4950" spc="55" dirty="0"/>
              <a:t>and</a:t>
            </a:r>
            <a:r>
              <a:rPr sz="4950" spc="-325" dirty="0"/>
              <a:t> </a:t>
            </a:r>
            <a:r>
              <a:rPr sz="4950" spc="-80" dirty="0"/>
              <a:t>dynamic/runtime</a:t>
            </a:r>
            <a:r>
              <a:rPr sz="4950" spc="-325" dirty="0"/>
              <a:t> </a:t>
            </a:r>
            <a:r>
              <a:rPr sz="4950" spc="-10" dirty="0"/>
              <a:t>behaviour</a:t>
            </a:r>
            <a:endParaRPr sz="495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8748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6190"/>
              </a:spcBef>
            </a:pPr>
            <a:r>
              <a:rPr b="1" spc="-20" dirty="0">
                <a:latin typeface="Helvetica Neue"/>
                <a:cs typeface="Helvetica Neue"/>
              </a:rPr>
              <a:t>Code</a:t>
            </a:r>
          </a:p>
          <a:p>
            <a:pPr marL="13970" marR="5080" algn="ctr">
              <a:lnSpc>
                <a:spcPct val="113799"/>
              </a:lnSpc>
              <a:spcBef>
                <a:spcPts val="1460"/>
              </a:spcBef>
            </a:pPr>
            <a:r>
              <a:rPr sz="4950" spc="-505" dirty="0"/>
              <a:t>A</a:t>
            </a:r>
            <a:r>
              <a:rPr sz="4950" spc="-350" dirty="0"/>
              <a:t> </a:t>
            </a:r>
            <a:r>
              <a:rPr sz="4950" spc="-60" dirty="0"/>
              <a:t>description</a:t>
            </a:r>
            <a:r>
              <a:rPr sz="4950" spc="-350" dirty="0"/>
              <a:t> </a:t>
            </a:r>
            <a:r>
              <a:rPr sz="4950" spc="-155" dirty="0"/>
              <a:t>of</a:t>
            </a:r>
            <a:r>
              <a:rPr sz="4950" spc="-345" dirty="0"/>
              <a:t> </a:t>
            </a:r>
            <a:r>
              <a:rPr sz="4950" spc="-50" dirty="0"/>
              <a:t>important</a:t>
            </a:r>
            <a:r>
              <a:rPr sz="4950" spc="-350" dirty="0"/>
              <a:t> </a:t>
            </a:r>
            <a:r>
              <a:rPr sz="4950" dirty="0"/>
              <a:t>or</a:t>
            </a:r>
            <a:r>
              <a:rPr sz="4950" spc="-345" dirty="0"/>
              <a:t> </a:t>
            </a:r>
            <a:r>
              <a:rPr sz="4950" spc="-85" dirty="0"/>
              <a:t>complicated</a:t>
            </a:r>
            <a:r>
              <a:rPr sz="4950" spc="-350" dirty="0"/>
              <a:t> </a:t>
            </a:r>
            <a:r>
              <a:rPr sz="4950" spc="-10" dirty="0"/>
              <a:t>component </a:t>
            </a:r>
            <a:r>
              <a:rPr sz="4950" spc="-25" dirty="0"/>
              <a:t>implementation</a:t>
            </a:r>
            <a:r>
              <a:rPr sz="4950" spc="-335" dirty="0"/>
              <a:t> </a:t>
            </a:r>
            <a:r>
              <a:rPr sz="4950" spc="-95" dirty="0"/>
              <a:t>details,</a:t>
            </a:r>
            <a:r>
              <a:rPr sz="4950" spc="-330" dirty="0"/>
              <a:t> </a:t>
            </a:r>
            <a:r>
              <a:rPr sz="4950" spc="-135" dirty="0"/>
              <a:t>patterns,</a:t>
            </a:r>
            <a:r>
              <a:rPr sz="4950" spc="-330" dirty="0"/>
              <a:t> </a:t>
            </a:r>
            <a:r>
              <a:rPr sz="4950" spc="-60" dirty="0"/>
              <a:t>frameworks,</a:t>
            </a:r>
            <a:r>
              <a:rPr sz="4950" spc="-330" dirty="0"/>
              <a:t> </a:t>
            </a:r>
            <a:r>
              <a:rPr sz="4950" spc="-320" dirty="0"/>
              <a:t>etc</a:t>
            </a:r>
            <a:endParaRPr sz="495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9414" y="2892521"/>
            <a:ext cx="16644619" cy="4801870"/>
          </a:xfrm>
          <a:prstGeom prst="rect">
            <a:avLst/>
          </a:prstGeom>
        </p:spPr>
        <p:txBody>
          <a:bodyPr vert="horz" wrap="square" lIns="0" tIns="78613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6190"/>
              </a:spcBef>
            </a:pPr>
            <a:r>
              <a:rPr b="1" spc="409" dirty="0">
                <a:latin typeface="Helvetica Neue"/>
                <a:cs typeface="Helvetica Neue"/>
              </a:rPr>
              <a:t>Data</a:t>
            </a:r>
          </a:p>
          <a:p>
            <a:pPr marL="12700" marR="5080" indent="810260">
              <a:lnSpc>
                <a:spcPct val="125499"/>
              </a:lnSpc>
              <a:spcBef>
                <a:spcPts val="765"/>
              </a:spcBef>
            </a:pPr>
            <a:r>
              <a:rPr sz="4950" spc="-95" dirty="0"/>
              <a:t>Data</a:t>
            </a:r>
            <a:r>
              <a:rPr sz="4950" spc="-345" dirty="0"/>
              <a:t> </a:t>
            </a:r>
            <a:r>
              <a:rPr sz="4950" spc="-45" dirty="0"/>
              <a:t>models,</a:t>
            </a:r>
            <a:r>
              <a:rPr sz="4950" spc="-345" dirty="0"/>
              <a:t> </a:t>
            </a:r>
            <a:r>
              <a:rPr sz="4950" spc="-190" dirty="0"/>
              <a:t>entity</a:t>
            </a:r>
            <a:r>
              <a:rPr sz="4950" spc="-340" dirty="0"/>
              <a:t> </a:t>
            </a:r>
            <a:r>
              <a:rPr sz="4950" spc="-10" dirty="0"/>
              <a:t>relationship</a:t>
            </a:r>
            <a:r>
              <a:rPr sz="4950" spc="-345" dirty="0"/>
              <a:t> </a:t>
            </a:r>
            <a:r>
              <a:rPr sz="4950" spc="-50" dirty="0"/>
              <a:t>diagrams,</a:t>
            </a:r>
            <a:r>
              <a:rPr sz="4950" spc="-345" dirty="0"/>
              <a:t> </a:t>
            </a:r>
            <a:r>
              <a:rPr sz="4950" spc="-10" dirty="0"/>
              <a:t>security, </a:t>
            </a:r>
            <a:r>
              <a:rPr sz="4950" spc="-114" dirty="0"/>
              <a:t>data</a:t>
            </a:r>
            <a:r>
              <a:rPr sz="4950" spc="-335" dirty="0"/>
              <a:t> </a:t>
            </a:r>
            <a:r>
              <a:rPr sz="4950" spc="-65" dirty="0"/>
              <a:t>volumes,</a:t>
            </a:r>
            <a:r>
              <a:rPr sz="4950" spc="-330" dirty="0"/>
              <a:t> </a:t>
            </a:r>
            <a:r>
              <a:rPr sz="4950" spc="-65" dirty="0"/>
              <a:t>archiving</a:t>
            </a:r>
            <a:r>
              <a:rPr sz="4950" spc="-330" dirty="0"/>
              <a:t> </a:t>
            </a:r>
            <a:r>
              <a:rPr sz="4950" spc="-175" dirty="0"/>
              <a:t>strategies,</a:t>
            </a:r>
            <a:r>
              <a:rPr sz="4950" spc="-330" dirty="0"/>
              <a:t> </a:t>
            </a:r>
            <a:r>
              <a:rPr sz="4950" spc="-45" dirty="0"/>
              <a:t>backup</a:t>
            </a:r>
            <a:r>
              <a:rPr sz="4950" spc="-330" dirty="0"/>
              <a:t> </a:t>
            </a:r>
            <a:r>
              <a:rPr sz="4950" spc="-175" dirty="0"/>
              <a:t>strategies,</a:t>
            </a:r>
            <a:r>
              <a:rPr sz="4950" spc="-330" dirty="0"/>
              <a:t> </a:t>
            </a:r>
            <a:r>
              <a:rPr sz="4950" spc="-325" dirty="0"/>
              <a:t>etc</a:t>
            </a:r>
            <a:endParaRPr sz="495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8903" y="572257"/>
            <a:ext cx="18206720" cy="12590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542769" algn="l"/>
              </a:tabLst>
            </a:pPr>
            <a:r>
              <a:rPr sz="82450" spc="-12225" dirty="0">
                <a:solidFill>
                  <a:srgbClr val="85BBF0"/>
                </a:solidFill>
                <a:latin typeface="Geneva"/>
                <a:cs typeface="Geneva"/>
              </a:rPr>
              <a:t>“</a:t>
            </a:r>
            <a:r>
              <a:rPr sz="82450" dirty="0">
                <a:solidFill>
                  <a:srgbClr val="85BBF0"/>
                </a:solidFill>
                <a:latin typeface="Geneva"/>
                <a:cs typeface="Geneva"/>
              </a:rPr>
              <a:t>	</a:t>
            </a:r>
            <a:r>
              <a:rPr sz="82450" spc="-12225" dirty="0">
                <a:solidFill>
                  <a:srgbClr val="85BBF0"/>
                </a:solidFill>
                <a:latin typeface="Geneva"/>
                <a:cs typeface="Geneva"/>
              </a:rPr>
              <a:t>”</a:t>
            </a:r>
            <a:endParaRPr sz="82450">
              <a:latin typeface="Geneva"/>
              <a:cs typeface="Genev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3575" y="1585344"/>
            <a:ext cx="13056869" cy="1784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GB" sz="11550" b="1" spc="310" dirty="0">
                <a:latin typeface="Helvetica Neue"/>
                <a:cs typeface="Helvetica Neue"/>
              </a:rPr>
              <a:t>Working</a:t>
            </a:r>
            <a:r>
              <a:rPr lang="en-GB" sz="11550" b="1" spc="-210" dirty="0">
                <a:latin typeface="Helvetica Neue"/>
                <a:cs typeface="Helvetica Neue"/>
              </a:rPr>
              <a:t> </a:t>
            </a:r>
            <a:r>
              <a:rPr lang="en-GB" sz="11550" b="1" spc="320" dirty="0">
                <a:latin typeface="Helvetica Neue"/>
                <a:cs typeface="Helvetica Neue"/>
              </a:rPr>
              <a:t>software</a:t>
            </a:r>
            <a:endParaRPr lang="en-GB" sz="11550" dirty="0">
              <a:latin typeface="Helvetica Neue"/>
              <a:cs typeface="Helvetica Neu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54938" y="3639273"/>
            <a:ext cx="2193925" cy="1282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250" spc="-125" dirty="0">
                <a:solidFill>
                  <a:srgbClr val="FFFFFF"/>
                </a:solidFill>
                <a:latin typeface="Geneva"/>
                <a:cs typeface="Geneva"/>
              </a:rPr>
              <a:t>over</a:t>
            </a:r>
            <a:endParaRPr sz="8250" dirty="0">
              <a:latin typeface="Geneva"/>
              <a:cs typeface="Genev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24746" y="5186020"/>
            <a:ext cx="11262360" cy="1784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50" b="1" spc="245" dirty="0">
                <a:solidFill>
                  <a:srgbClr val="FFFFFF"/>
                </a:solidFill>
                <a:latin typeface="Helvetica Neue"/>
                <a:cs typeface="Helvetica Neue"/>
              </a:rPr>
              <a:t>comprehensive</a:t>
            </a:r>
            <a:endParaRPr sz="11550">
              <a:latin typeface="Helvetica Neue"/>
              <a:cs typeface="Helvetica Neu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90388" y="7185959"/>
            <a:ext cx="11323320" cy="1784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50" b="1" spc="400" dirty="0">
                <a:solidFill>
                  <a:srgbClr val="FFFFFF"/>
                </a:solidFill>
                <a:latin typeface="Helvetica Neue"/>
                <a:cs typeface="Helvetica Neue"/>
              </a:rPr>
              <a:t>documentation</a:t>
            </a:r>
            <a:endParaRPr sz="11550">
              <a:latin typeface="Helvetica Neue"/>
              <a:cs typeface="Helvetica Neu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39713" y="9267180"/>
            <a:ext cx="6624955" cy="4279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00" dirty="0">
                <a:solidFill>
                  <a:srgbClr val="85BBF0"/>
                </a:solidFill>
                <a:latin typeface="Geneva"/>
                <a:cs typeface="Geneva"/>
              </a:rPr>
              <a:t>Manifesto</a:t>
            </a:r>
            <a:r>
              <a:rPr sz="2600" spc="-185" dirty="0">
                <a:solidFill>
                  <a:srgbClr val="85BBF0"/>
                </a:solidFill>
                <a:latin typeface="Geneva"/>
                <a:cs typeface="Geneva"/>
              </a:rPr>
              <a:t> </a:t>
            </a:r>
            <a:r>
              <a:rPr sz="2600" spc="-20" dirty="0">
                <a:solidFill>
                  <a:srgbClr val="85BBF0"/>
                </a:solidFill>
                <a:latin typeface="Geneva"/>
                <a:cs typeface="Geneva"/>
              </a:rPr>
              <a:t>for</a:t>
            </a:r>
            <a:r>
              <a:rPr sz="2600" spc="-180" dirty="0">
                <a:solidFill>
                  <a:srgbClr val="85BBF0"/>
                </a:solidFill>
                <a:latin typeface="Geneva"/>
                <a:cs typeface="Geneva"/>
              </a:rPr>
              <a:t> </a:t>
            </a:r>
            <a:r>
              <a:rPr sz="2600" spc="-70" dirty="0">
                <a:solidFill>
                  <a:srgbClr val="85BBF0"/>
                </a:solidFill>
                <a:latin typeface="Geneva"/>
                <a:cs typeface="Geneva"/>
              </a:rPr>
              <a:t>Agile</a:t>
            </a:r>
            <a:r>
              <a:rPr sz="2600" spc="-180" dirty="0">
                <a:solidFill>
                  <a:srgbClr val="85BBF0"/>
                </a:solidFill>
                <a:latin typeface="Geneva"/>
                <a:cs typeface="Geneva"/>
              </a:rPr>
              <a:t> </a:t>
            </a:r>
            <a:r>
              <a:rPr sz="2600" spc="-60" dirty="0">
                <a:solidFill>
                  <a:srgbClr val="85BBF0"/>
                </a:solidFill>
                <a:latin typeface="Geneva"/>
                <a:cs typeface="Geneva"/>
              </a:rPr>
              <a:t>Software</a:t>
            </a:r>
            <a:r>
              <a:rPr sz="2600" spc="-180" dirty="0">
                <a:solidFill>
                  <a:srgbClr val="85BBF0"/>
                </a:solidFill>
                <a:latin typeface="Geneva"/>
                <a:cs typeface="Geneva"/>
              </a:rPr>
              <a:t> </a:t>
            </a:r>
            <a:r>
              <a:rPr sz="2600" spc="-10" dirty="0">
                <a:solidFill>
                  <a:srgbClr val="85BBF0"/>
                </a:solidFill>
                <a:latin typeface="Geneva"/>
                <a:cs typeface="Geneva"/>
              </a:rPr>
              <a:t>Development</a:t>
            </a:r>
            <a:endParaRPr sz="26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69718" y="2253362"/>
            <a:ext cx="11964670" cy="4591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08025" marR="5080" indent="-695960">
              <a:lnSpc>
                <a:spcPct val="113500"/>
              </a:lnSpc>
              <a:spcBef>
                <a:spcPts val="95"/>
              </a:spcBef>
            </a:pPr>
            <a:r>
              <a:rPr sz="13200" b="1" spc="505" dirty="0">
                <a:solidFill>
                  <a:srgbClr val="FFFFFF"/>
                </a:solidFill>
                <a:latin typeface="Helvetica Neue"/>
                <a:cs typeface="Helvetica Neue"/>
              </a:rPr>
              <a:t>Infrastructure </a:t>
            </a:r>
            <a:r>
              <a:rPr sz="13200" b="1" spc="375" dirty="0">
                <a:solidFill>
                  <a:srgbClr val="FFFFFF"/>
                </a:solidFill>
                <a:latin typeface="Helvetica Neue"/>
                <a:cs typeface="Helvetica Neue"/>
              </a:rPr>
              <a:t>Architecture</a:t>
            </a:r>
            <a:endParaRPr sz="13200">
              <a:latin typeface="Helvetica Neue"/>
              <a:cs typeface="Helvetica Neu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05435" y="6916014"/>
            <a:ext cx="12693650" cy="1919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9190" marR="5080" indent="-2397125">
              <a:lnSpc>
                <a:spcPct val="125499"/>
              </a:lnSpc>
              <a:spcBef>
                <a:spcPts val="100"/>
              </a:spcBef>
            </a:pPr>
            <a:r>
              <a:rPr sz="4950" spc="-505" dirty="0">
                <a:solidFill>
                  <a:srgbClr val="FFFFFF"/>
                </a:solidFill>
                <a:latin typeface="Geneva"/>
                <a:cs typeface="Geneva"/>
              </a:rPr>
              <a:t>A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60" dirty="0">
                <a:solidFill>
                  <a:srgbClr val="FFFFFF"/>
                </a:solidFill>
                <a:latin typeface="Geneva"/>
                <a:cs typeface="Geneva"/>
              </a:rPr>
              <a:t>description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4950" spc="-34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35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75" dirty="0">
                <a:solidFill>
                  <a:srgbClr val="FFFFFF"/>
                </a:solidFill>
                <a:latin typeface="Geneva"/>
                <a:cs typeface="Geneva"/>
              </a:rPr>
              <a:t>infrastructure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0" dirty="0">
                <a:solidFill>
                  <a:srgbClr val="FFFFFF"/>
                </a:solidFill>
                <a:latin typeface="Geneva"/>
                <a:cs typeface="Geneva"/>
              </a:rPr>
              <a:t>available </a:t>
            </a:r>
            <a:r>
              <a:rPr sz="4950" spc="-245" dirty="0">
                <a:solidFill>
                  <a:srgbClr val="FFFFFF"/>
                </a:solidFill>
                <a:latin typeface="Geneva"/>
                <a:cs typeface="Geneva"/>
              </a:rPr>
              <a:t>to</a:t>
            </a:r>
            <a:r>
              <a:rPr sz="4950" spc="-36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125" dirty="0">
                <a:solidFill>
                  <a:srgbClr val="FFFFFF"/>
                </a:solidFill>
                <a:latin typeface="Geneva"/>
                <a:cs typeface="Geneva"/>
              </a:rPr>
              <a:t>run</a:t>
            </a:r>
            <a:r>
              <a:rPr sz="4950" spc="-36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35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4950" spc="-35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20" dirty="0">
                <a:solidFill>
                  <a:srgbClr val="FFFFFF"/>
                </a:solidFill>
                <a:latin typeface="Geneva"/>
                <a:cs typeface="Geneva"/>
              </a:rPr>
              <a:t>software</a:t>
            </a:r>
            <a:r>
              <a:rPr sz="4950" spc="-36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0" dirty="0">
                <a:solidFill>
                  <a:srgbClr val="FFFFFF"/>
                </a:solidFill>
                <a:latin typeface="Geneva"/>
                <a:cs typeface="Geneva"/>
              </a:rPr>
              <a:t>system</a:t>
            </a:r>
            <a:endParaRPr sz="495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8053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6190"/>
              </a:spcBef>
            </a:pPr>
            <a:r>
              <a:rPr b="1" spc="440" dirty="0">
                <a:latin typeface="Helvetica Neue"/>
                <a:cs typeface="Helvetica Neue"/>
              </a:rPr>
              <a:t>Deployment</a:t>
            </a:r>
          </a:p>
          <a:p>
            <a:pPr algn="ctr">
              <a:lnSpc>
                <a:spcPct val="100000"/>
              </a:lnSpc>
              <a:spcBef>
                <a:spcPts val="2280"/>
              </a:spcBef>
            </a:pPr>
            <a:r>
              <a:rPr sz="4950" spc="-135" dirty="0"/>
              <a:t>The</a:t>
            </a:r>
            <a:r>
              <a:rPr sz="4950" spc="-350" dirty="0"/>
              <a:t> </a:t>
            </a:r>
            <a:r>
              <a:rPr sz="4950" dirty="0"/>
              <a:t>mapping</a:t>
            </a:r>
            <a:r>
              <a:rPr sz="4950" spc="-350" dirty="0"/>
              <a:t> </a:t>
            </a:r>
            <a:r>
              <a:rPr sz="4950" spc="-155" dirty="0"/>
              <a:t>of</a:t>
            </a:r>
            <a:r>
              <a:rPr sz="4950" spc="-345" dirty="0"/>
              <a:t> </a:t>
            </a:r>
            <a:r>
              <a:rPr sz="4950" spc="-120" dirty="0"/>
              <a:t>software</a:t>
            </a:r>
            <a:r>
              <a:rPr sz="4950" spc="-350" dirty="0"/>
              <a:t> </a:t>
            </a:r>
            <a:r>
              <a:rPr sz="4950" spc="-325" dirty="0"/>
              <a:t>(e.g.</a:t>
            </a:r>
            <a:r>
              <a:rPr sz="4950" spc="-345" dirty="0"/>
              <a:t> </a:t>
            </a:r>
            <a:r>
              <a:rPr sz="4950" spc="-135" dirty="0"/>
              <a:t>containers)</a:t>
            </a:r>
            <a:r>
              <a:rPr sz="4950" spc="-350" dirty="0"/>
              <a:t> </a:t>
            </a:r>
            <a:r>
              <a:rPr sz="4950" spc="-245" dirty="0"/>
              <a:t>to</a:t>
            </a:r>
            <a:r>
              <a:rPr sz="4950" spc="-350" dirty="0"/>
              <a:t> </a:t>
            </a:r>
            <a:r>
              <a:rPr sz="4950" spc="-20" dirty="0"/>
              <a:t>infrastructure</a:t>
            </a:r>
            <a:endParaRPr sz="495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74829" rIns="0" bIns="0" rtlCol="0">
            <a:spAutoFit/>
          </a:bodyPr>
          <a:lstStyle/>
          <a:p>
            <a:pPr marL="1711325" marR="1701164" algn="ctr">
              <a:lnSpc>
                <a:spcPct val="113500"/>
              </a:lnSpc>
              <a:spcBef>
                <a:spcPts val="95"/>
              </a:spcBef>
            </a:pPr>
            <a:r>
              <a:rPr b="1" spc="440" dirty="0">
                <a:latin typeface="Helvetica Neue"/>
                <a:cs typeface="Helvetica Neue"/>
              </a:rPr>
              <a:t>Development </a:t>
            </a:r>
            <a:r>
              <a:rPr b="1" spc="495" dirty="0">
                <a:latin typeface="Helvetica Neue"/>
                <a:cs typeface="Helvetica Neue"/>
              </a:rPr>
              <a:t>Environment</a:t>
            </a:r>
          </a:p>
          <a:p>
            <a:pPr marL="635" algn="ctr">
              <a:lnSpc>
                <a:spcPct val="100000"/>
              </a:lnSpc>
              <a:spcBef>
                <a:spcPts val="2280"/>
              </a:spcBef>
            </a:pPr>
            <a:r>
              <a:rPr sz="4950" spc="-505" dirty="0"/>
              <a:t>A</a:t>
            </a:r>
            <a:r>
              <a:rPr sz="4950" spc="-350" dirty="0"/>
              <a:t> </a:t>
            </a:r>
            <a:r>
              <a:rPr sz="4950" spc="-60" dirty="0"/>
              <a:t>description</a:t>
            </a:r>
            <a:r>
              <a:rPr sz="4950" spc="-350" dirty="0"/>
              <a:t> </a:t>
            </a:r>
            <a:r>
              <a:rPr sz="4950" spc="-155" dirty="0"/>
              <a:t>of</a:t>
            </a:r>
            <a:r>
              <a:rPr sz="4950" spc="-350" dirty="0"/>
              <a:t> </a:t>
            </a:r>
            <a:r>
              <a:rPr sz="4950" dirty="0"/>
              <a:t>how</a:t>
            </a:r>
            <a:r>
              <a:rPr sz="4950" spc="-350" dirty="0"/>
              <a:t> </a:t>
            </a:r>
            <a:r>
              <a:rPr sz="4950" dirty="0"/>
              <a:t>a</a:t>
            </a:r>
            <a:r>
              <a:rPr sz="4950" spc="-350" dirty="0"/>
              <a:t> </a:t>
            </a:r>
            <a:r>
              <a:rPr sz="4950" dirty="0"/>
              <a:t>new</a:t>
            </a:r>
            <a:r>
              <a:rPr sz="4950" spc="-345" dirty="0"/>
              <a:t> </a:t>
            </a:r>
            <a:r>
              <a:rPr sz="4950" spc="-50" dirty="0"/>
              <a:t>developer</a:t>
            </a:r>
            <a:r>
              <a:rPr sz="4950" spc="-350" dirty="0"/>
              <a:t> </a:t>
            </a:r>
            <a:r>
              <a:rPr sz="4950" spc="-260" dirty="0"/>
              <a:t>gets</a:t>
            </a:r>
            <a:r>
              <a:rPr sz="4950" spc="-350" dirty="0"/>
              <a:t> </a:t>
            </a:r>
            <a:r>
              <a:rPr sz="4950" spc="-55" dirty="0"/>
              <a:t>started</a:t>
            </a:r>
            <a:endParaRPr sz="495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00436" y="2165013"/>
            <a:ext cx="10302875" cy="4767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71855">
              <a:lnSpc>
                <a:spcPct val="117900"/>
              </a:lnSpc>
              <a:spcBef>
                <a:spcPts val="95"/>
              </a:spcBef>
            </a:pPr>
            <a:r>
              <a:rPr sz="13200" b="1" spc="470" dirty="0">
                <a:solidFill>
                  <a:srgbClr val="FFFFFF"/>
                </a:solidFill>
                <a:latin typeface="Helvetica Neue"/>
                <a:cs typeface="Helvetica Neue"/>
              </a:rPr>
              <a:t>Operation </a:t>
            </a:r>
            <a:r>
              <a:rPr sz="13200" b="1" spc="484" dirty="0">
                <a:solidFill>
                  <a:srgbClr val="FFFFFF"/>
                </a:solidFill>
                <a:latin typeface="Helvetica Neue"/>
                <a:cs typeface="Helvetica Neue"/>
              </a:rPr>
              <a:t>and</a:t>
            </a:r>
            <a:r>
              <a:rPr sz="13200" b="1" spc="-240" dirty="0">
                <a:solidFill>
                  <a:srgbClr val="FFFFFF"/>
                </a:solidFill>
                <a:latin typeface="Helvetica Neue"/>
                <a:cs typeface="Helvetica Neue"/>
              </a:rPr>
              <a:t> </a:t>
            </a:r>
            <a:r>
              <a:rPr sz="13200" b="1" spc="250" dirty="0">
                <a:solidFill>
                  <a:srgbClr val="FFFFFF"/>
                </a:solidFill>
                <a:latin typeface="Helvetica Neue"/>
                <a:cs typeface="Helvetica Neue"/>
              </a:rPr>
              <a:t>Support</a:t>
            </a:r>
            <a:endParaRPr sz="13200">
              <a:latin typeface="Helvetica Neue"/>
              <a:cs typeface="Helvetica Neu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21622" y="7092710"/>
            <a:ext cx="15461615" cy="1743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91279" marR="5080" indent="-3879215">
              <a:lnSpc>
                <a:spcPct val="113799"/>
              </a:lnSpc>
              <a:spcBef>
                <a:spcPts val="100"/>
              </a:spcBef>
            </a:pPr>
            <a:r>
              <a:rPr sz="4950" spc="-190" dirty="0">
                <a:solidFill>
                  <a:srgbClr val="FFFFFF"/>
                </a:solidFill>
                <a:latin typeface="Geneva"/>
                <a:cs typeface="Geneva"/>
              </a:rPr>
              <a:t>An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95" dirty="0">
                <a:solidFill>
                  <a:srgbClr val="FFFFFF"/>
                </a:solidFill>
                <a:latin typeface="Geneva"/>
                <a:cs typeface="Geneva"/>
              </a:rPr>
              <a:t>overview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55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dirty="0">
                <a:solidFill>
                  <a:srgbClr val="FFFFFF"/>
                </a:solidFill>
                <a:latin typeface="Geneva"/>
                <a:cs typeface="Geneva"/>
              </a:rPr>
              <a:t>how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35" dirty="0">
                <a:solidFill>
                  <a:srgbClr val="FFFFFF"/>
                </a:solidFill>
                <a:latin typeface="Geneva"/>
                <a:cs typeface="Geneva"/>
              </a:rPr>
              <a:t>the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20" dirty="0">
                <a:solidFill>
                  <a:srgbClr val="FFFFFF"/>
                </a:solidFill>
                <a:latin typeface="Geneva"/>
                <a:cs typeface="Geneva"/>
              </a:rPr>
              <a:t>software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195" dirty="0">
                <a:solidFill>
                  <a:srgbClr val="FFFFFF"/>
                </a:solidFill>
                <a:latin typeface="Geneva"/>
                <a:cs typeface="Geneva"/>
              </a:rPr>
              <a:t>system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60" dirty="0">
                <a:solidFill>
                  <a:srgbClr val="FFFFFF"/>
                </a:solidFill>
                <a:latin typeface="Geneva"/>
                <a:cs typeface="Geneva"/>
              </a:rPr>
              <a:t>is</a:t>
            </a:r>
            <a:r>
              <a:rPr sz="4950" spc="-34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30" dirty="0">
                <a:solidFill>
                  <a:srgbClr val="FFFFFF"/>
                </a:solidFill>
                <a:latin typeface="Geneva"/>
                <a:cs typeface="Geneva"/>
              </a:rPr>
              <a:t>operated, </a:t>
            </a:r>
            <a:r>
              <a:rPr sz="4950" spc="-70" dirty="0">
                <a:solidFill>
                  <a:srgbClr val="FFFFFF"/>
                </a:solidFill>
                <a:latin typeface="Geneva"/>
                <a:cs typeface="Geneva"/>
              </a:rPr>
              <a:t>supported,</a:t>
            </a:r>
            <a:r>
              <a:rPr sz="4950" spc="-33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4950" spc="-45" dirty="0">
                <a:solidFill>
                  <a:srgbClr val="FFFFFF"/>
                </a:solidFill>
                <a:latin typeface="Geneva"/>
                <a:cs typeface="Geneva"/>
              </a:rPr>
              <a:t>monitored,</a:t>
            </a:r>
            <a:r>
              <a:rPr sz="4950" spc="-330" dirty="0">
                <a:solidFill>
                  <a:srgbClr val="FFFFFF"/>
                </a:solidFill>
                <a:latin typeface="Geneva"/>
                <a:cs typeface="Geneva"/>
              </a:rPr>
              <a:t> etc</a:t>
            </a:r>
            <a:endParaRPr sz="495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3334" y="2892521"/>
            <a:ext cx="16897985" cy="4801870"/>
          </a:xfrm>
          <a:prstGeom prst="rect">
            <a:avLst/>
          </a:prstGeom>
        </p:spPr>
        <p:txBody>
          <a:bodyPr vert="horz" wrap="square" lIns="0" tIns="78613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6190"/>
              </a:spcBef>
            </a:pPr>
            <a:r>
              <a:rPr b="1" spc="60" dirty="0">
                <a:latin typeface="Helvetica Neue"/>
                <a:cs typeface="Helvetica Neue"/>
              </a:rPr>
              <a:t>Decision</a:t>
            </a:r>
            <a:r>
              <a:rPr b="1" spc="-210" dirty="0">
                <a:latin typeface="Helvetica Neue"/>
                <a:cs typeface="Helvetica Neue"/>
              </a:rPr>
              <a:t> </a:t>
            </a:r>
            <a:r>
              <a:rPr b="1" spc="-345" dirty="0">
                <a:latin typeface="Helvetica Neue"/>
                <a:cs typeface="Helvetica Neue"/>
              </a:rPr>
              <a:t>Log</a:t>
            </a:r>
          </a:p>
          <a:p>
            <a:pPr marL="12700" marR="5080" algn="ctr">
              <a:lnSpc>
                <a:spcPct val="125499"/>
              </a:lnSpc>
              <a:spcBef>
                <a:spcPts val="765"/>
              </a:spcBef>
            </a:pPr>
            <a:r>
              <a:rPr sz="4950" spc="-505" dirty="0"/>
              <a:t>A</a:t>
            </a:r>
            <a:r>
              <a:rPr sz="4950" spc="-345" dirty="0"/>
              <a:t> </a:t>
            </a:r>
            <a:r>
              <a:rPr sz="4950" spc="-114" dirty="0"/>
              <a:t>log</a:t>
            </a:r>
            <a:r>
              <a:rPr sz="4950" spc="-345" dirty="0"/>
              <a:t> </a:t>
            </a:r>
            <a:r>
              <a:rPr sz="4950" spc="-155" dirty="0"/>
              <a:t>of</a:t>
            </a:r>
            <a:r>
              <a:rPr sz="4950" spc="-340" dirty="0"/>
              <a:t> </a:t>
            </a:r>
            <a:r>
              <a:rPr sz="4950" spc="-135" dirty="0"/>
              <a:t>the</a:t>
            </a:r>
            <a:r>
              <a:rPr sz="4950" spc="-345" dirty="0"/>
              <a:t> </a:t>
            </a:r>
            <a:r>
              <a:rPr sz="4950" dirty="0"/>
              <a:t>major</a:t>
            </a:r>
            <a:r>
              <a:rPr sz="4950" spc="-345" dirty="0"/>
              <a:t> </a:t>
            </a:r>
            <a:r>
              <a:rPr sz="4950" spc="-60" dirty="0"/>
              <a:t>decisions</a:t>
            </a:r>
            <a:r>
              <a:rPr sz="4950" spc="-340" dirty="0"/>
              <a:t> </a:t>
            </a:r>
            <a:r>
              <a:rPr sz="4950" spc="-30" dirty="0"/>
              <a:t>made;</a:t>
            </a:r>
            <a:r>
              <a:rPr sz="4950" spc="-345" dirty="0"/>
              <a:t> </a:t>
            </a:r>
            <a:r>
              <a:rPr sz="4950" spc="-220" dirty="0"/>
              <a:t>e.g.</a:t>
            </a:r>
            <a:r>
              <a:rPr sz="4950" spc="-340" dirty="0"/>
              <a:t> </a:t>
            </a:r>
            <a:r>
              <a:rPr sz="4950" spc="-95" dirty="0"/>
              <a:t>as</a:t>
            </a:r>
            <a:r>
              <a:rPr sz="4950" spc="-345" dirty="0"/>
              <a:t> </a:t>
            </a:r>
            <a:r>
              <a:rPr sz="4950" spc="-95" dirty="0"/>
              <a:t>free</a:t>
            </a:r>
            <a:r>
              <a:rPr sz="4950" spc="-345" dirty="0"/>
              <a:t> </a:t>
            </a:r>
            <a:r>
              <a:rPr sz="4950" spc="-95" dirty="0"/>
              <a:t>format</a:t>
            </a:r>
            <a:r>
              <a:rPr sz="4950" spc="-340" dirty="0"/>
              <a:t> </a:t>
            </a:r>
            <a:r>
              <a:rPr sz="4950" spc="-280" dirty="0"/>
              <a:t>text </a:t>
            </a:r>
            <a:r>
              <a:rPr sz="4950" dirty="0"/>
              <a:t>or</a:t>
            </a:r>
            <a:r>
              <a:rPr sz="4950" spc="-345" dirty="0"/>
              <a:t> </a:t>
            </a:r>
            <a:r>
              <a:rPr sz="4950" dirty="0"/>
              <a:t>a</a:t>
            </a:r>
            <a:r>
              <a:rPr sz="4950" spc="-340" dirty="0"/>
              <a:t> </a:t>
            </a:r>
            <a:r>
              <a:rPr sz="4950" spc="-95" dirty="0"/>
              <a:t>collection</a:t>
            </a:r>
            <a:r>
              <a:rPr sz="4950" spc="-340" dirty="0"/>
              <a:t> </a:t>
            </a:r>
            <a:r>
              <a:rPr sz="4950" spc="-155" dirty="0"/>
              <a:t>of</a:t>
            </a:r>
            <a:r>
              <a:rPr sz="4950" spc="-345" dirty="0"/>
              <a:t> </a:t>
            </a:r>
            <a:r>
              <a:rPr sz="4950" spc="-195" dirty="0"/>
              <a:t>“Architecture</a:t>
            </a:r>
            <a:r>
              <a:rPr sz="4950" spc="-340" dirty="0"/>
              <a:t> </a:t>
            </a:r>
            <a:r>
              <a:rPr sz="4950" spc="-35" dirty="0"/>
              <a:t>Decision</a:t>
            </a:r>
            <a:r>
              <a:rPr sz="4950" spc="-340" dirty="0"/>
              <a:t> </a:t>
            </a:r>
            <a:r>
              <a:rPr sz="4950" spc="-10" dirty="0"/>
              <a:t>Records”</a:t>
            </a:r>
            <a:endParaRPr sz="495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75722" y="2453782"/>
            <a:ext cx="8829040" cy="4639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3810" algn="ctr">
              <a:lnSpc>
                <a:spcPct val="120300"/>
              </a:lnSpc>
              <a:spcBef>
                <a:spcPts val="100"/>
              </a:spcBef>
            </a:pPr>
            <a:r>
              <a:rPr sz="8250" b="1" spc="185" dirty="0">
                <a:latin typeface="Helvetica Neue"/>
                <a:cs typeface="Helvetica Neue"/>
              </a:rPr>
              <a:t>“Architecture </a:t>
            </a:r>
            <a:r>
              <a:rPr sz="8250" b="1" dirty="0">
                <a:latin typeface="Helvetica Neue"/>
                <a:cs typeface="Helvetica Neue"/>
              </a:rPr>
              <a:t>Decision</a:t>
            </a:r>
            <a:r>
              <a:rPr sz="8250" b="1" spc="155" dirty="0">
                <a:latin typeface="Helvetica Neue"/>
                <a:cs typeface="Helvetica Neue"/>
              </a:rPr>
              <a:t> </a:t>
            </a:r>
            <a:r>
              <a:rPr sz="8250" b="1" spc="-10" dirty="0">
                <a:latin typeface="Helvetica Neue"/>
                <a:cs typeface="Helvetica Neue"/>
              </a:rPr>
              <a:t>Record”</a:t>
            </a:r>
            <a:endParaRPr sz="8250">
              <a:latin typeface="Helvetica Neue"/>
              <a:cs typeface="Helvetica Neue"/>
            </a:endParaRPr>
          </a:p>
          <a:p>
            <a:pPr marL="455930" marR="451484" algn="ctr">
              <a:lnSpc>
                <a:spcPct val="127699"/>
              </a:lnSpc>
              <a:spcBef>
                <a:spcPts val="395"/>
              </a:spcBef>
            </a:pPr>
            <a:r>
              <a:rPr sz="3950" spc="-375" dirty="0"/>
              <a:t>A</a:t>
            </a:r>
            <a:r>
              <a:rPr sz="3950" spc="-265" dirty="0"/>
              <a:t> </a:t>
            </a:r>
            <a:r>
              <a:rPr sz="3950" spc="-70" dirty="0"/>
              <a:t>short</a:t>
            </a:r>
            <a:r>
              <a:rPr sz="3950" spc="-260" dirty="0"/>
              <a:t> </a:t>
            </a:r>
            <a:r>
              <a:rPr sz="3950" spc="-50" dirty="0"/>
              <a:t>description</a:t>
            </a:r>
            <a:r>
              <a:rPr sz="3950" spc="-260" dirty="0"/>
              <a:t> </a:t>
            </a:r>
            <a:r>
              <a:rPr sz="3950" spc="-125" dirty="0"/>
              <a:t>of</a:t>
            </a:r>
            <a:r>
              <a:rPr sz="3950" spc="-260" dirty="0"/>
              <a:t> </a:t>
            </a:r>
            <a:r>
              <a:rPr sz="3950" spc="30" dirty="0"/>
              <a:t>an </a:t>
            </a:r>
            <a:r>
              <a:rPr sz="3950" spc="-70" dirty="0"/>
              <a:t>architecturally</a:t>
            </a:r>
            <a:r>
              <a:rPr sz="3950" spc="-245" dirty="0"/>
              <a:t> </a:t>
            </a:r>
            <a:r>
              <a:rPr sz="3950" spc="-75" dirty="0"/>
              <a:t>significant</a:t>
            </a:r>
            <a:r>
              <a:rPr sz="3950" spc="-240" dirty="0"/>
              <a:t> </a:t>
            </a:r>
            <a:r>
              <a:rPr sz="3950" spc="-10" dirty="0"/>
              <a:t>decision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9458139" y="7709609"/>
            <a:ext cx="9062085" cy="88985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9705" marR="5080" indent="-1437640">
              <a:lnSpc>
                <a:spcPct val="113599"/>
              </a:lnSpc>
              <a:spcBef>
                <a:spcPts val="90"/>
              </a:spcBef>
            </a:pPr>
            <a:r>
              <a:rPr lang="en-GB" sz="2600" spc="-10" dirty="0">
                <a:solidFill>
                  <a:srgbClr val="FFFFFF"/>
                </a:solidFill>
                <a:latin typeface="Geneva"/>
                <a:cs typeface="Geneva"/>
              </a:rPr>
              <a:t>https://</a:t>
            </a:r>
            <a:r>
              <a:rPr lang="en-GB" sz="2600" spc="-10" dirty="0" err="1">
                <a:solidFill>
                  <a:srgbClr val="FFFFFF"/>
                </a:solidFill>
                <a:latin typeface="Geneva"/>
                <a:cs typeface="Geneva"/>
              </a:rPr>
              <a:t>cognitect.com</a:t>
            </a:r>
            <a:r>
              <a:rPr lang="en-GB" sz="2600" spc="-10" dirty="0">
                <a:solidFill>
                  <a:srgbClr val="FFFFFF"/>
                </a:solidFill>
                <a:latin typeface="Geneva"/>
                <a:cs typeface="Geneva"/>
              </a:rPr>
              <a:t>/blog/2011/11/15/documenting-architecture-decisions </a:t>
            </a:r>
            <a:endParaRPr sz="2600" dirty="0">
              <a:latin typeface="Geneva"/>
              <a:cs typeface="Genev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00386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0942" y="3075980"/>
            <a:ext cx="16062960" cy="4767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00885" marR="5080" indent="-1988820">
              <a:lnSpc>
                <a:spcPct val="117900"/>
              </a:lnSpc>
              <a:spcBef>
                <a:spcPts val="95"/>
              </a:spcBef>
            </a:pPr>
            <a:r>
              <a:rPr spc="-375" dirty="0"/>
              <a:t>The</a:t>
            </a:r>
            <a:r>
              <a:rPr spc="-965" dirty="0"/>
              <a:t> </a:t>
            </a:r>
            <a:r>
              <a:rPr spc="-305" dirty="0"/>
              <a:t>code</a:t>
            </a:r>
            <a:r>
              <a:rPr spc="-965" dirty="0"/>
              <a:t> </a:t>
            </a:r>
            <a:r>
              <a:rPr spc="-475" dirty="0"/>
              <a:t>doesn’t</a:t>
            </a:r>
            <a:r>
              <a:rPr spc="-965" dirty="0"/>
              <a:t> </a:t>
            </a:r>
            <a:r>
              <a:rPr spc="-100" dirty="0"/>
              <a:t>tell </a:t>
            </a:r>
            <a:r>
              <a:rPr spc="-350" dirty="0"/>
              <a:t>the</a:t>
            </a:r>
            <a:r>
              <a:rPr spc="-875" dirty="0"/>
              <a:t> </a:t>
            </a:r>
            <a:r>
              <a:rPr dirty="0"/>
              <a:t>whole</a:t>
            </a:r>
            <a:r>
              <a:rPr spc="-869" dirty="0"/>
              <a:t> </a:t>
            </a:r>
            <a:r>
              <a:rPr spc="-500" dirty="0"/>
              <a:t>story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99794" cy="11308715"/>
          </a:xfrm>
          <a:custGeom>
            <a:avLst/>
            <a:gdLst/>
            <a:ahLst/>
            <a:cxnLst/>
            <a:rect l="l" t="t" r="r" b="b"/>
            <a:pathLst>
              <a:path w="899794" h="11308715">
                <a:moveTo>
                  <a:pt x="0" y="11308556"/>
                </a:moveTo>
                <a:lnTo>
                  <a:pt x="899664" y="11308556"/>
                </a:lnTo>
                <a:lnTo>
                  <a:pt x="899664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8427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899664" y="0"/>
            <a:ext cx="19204940" cy="11308715"/>
            <a:chOff x="899664" y="0"/>
            <a:chExt cx="19204940" cy="11308715"/>
          </a:xfrm>
        </p:grpSpPr>
        <p:sp>
          <p:nvSpPr>
            <p:cNvPr id="4" name="object 4"/>
            <p:cNvSpPr/>
            <p:nvPr/>
          </p:nvSpPr>
          <p:spPr>
            <a:xfrm>
              <a:off x="9563000" y="0"/>
              <a:ext cx="10541635" cy="11308715"/>
            </a:xfrm>
            <a:custGeom>
              <a:avLst/>
              <a:gdLst/>
              <a:ahLst/>
              <a:cxnLst/>
              <a:rect l="l" t="t" r="r" b="b"/>
              <a:pathLst>
                <a:path w="10541635" h="11308715">
                  <a:moveTo>
                    <a:pt x="0" y="11308556"/>
                  </a:moveTo>
                  <a:lnTo>
                    <a:pt x="10541100" y="11308556"/>
                  </a:lnTo>
                  <a:lnTo>
                    <a:pt x="10541100" y="0"/>
                  </a:lnTo>
                  <a:lnTo>
                    <a:pt x="0" y="0"/>
                  </a:lnTo>
                  <a:lnTo>
                    <a:pt x="0" y="11308556"/>
                  </a:lnTo>
                  <a:close/>
                </a:path>
              </a:pathLst>
            </a:custGeom>
            <a:solidFill>
              <a:srgbClr val="0842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99664" y="0"/>
              <a:ext cx="8663940" cy="11308715"/>
            </a:xfrm>
            <a:custGeom>
              <a:avLst/>
              <a:gdLst/>
              <a:ahLst/>
              <a:cxnLst/>
              <a:rect l="l" t="t" r="r" b="b"/>
              <a:pathLst>
                <a:path w="8663940" h="11308715">
                  <a:moveTo>
                    <a:pt x="8663335" y="0"/>
                  </a:moveTo>
                  <a:lnTo>
                    <a:pt x="0" y="0"/>
                  </a:lnTo>
                  <a:lnTo>
                    <a:pt x="0" y="11308556"/>
                  </a:lnTo>
                  <a:lnTo>
                    <a:pt x="8663335" y="11308556"/>
                  </a:lnTo>
                  <a:lnTo>
                    <a:pt x="86633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715350" y="3339567"/>
            <a:ext cx="7749540" cy="43999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4800"/>
              </a:lnSpc>
              <a:spcBef>
                <a:spcPts val="95"/>
              </a:spcBef>
            </a:pPr>
            <a:r>
              <a:rPr sz="5750" dirty="0">
                <a:solidFill>
                  <a:srgbClr val="FFFFFF"/>
                </a:solidFill>
                <a:latin typeface="Geneva"/>
                <a:cs typeface="Geneva"/>
              </a:rPr>
              <a:t>Useful</a:t>
            </a:r>
            <a:r>
              <a:rPr sz="5750" spc="-45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5750" spc="-10" dirty="0">
                <a:solidFill>
                  <a:srgbClr val="FFFFFF"/>
                </a:solidFill>
                <a:latin typeface="Geneva"/>
                <a:cs typeface="Geneva"/>
              </a:rPr>
              <a:t>information </a:t>
            </a:r>
            <a:r>
              <a:rPr sz="5750" dirty="0">
                <a:solidFill>
                  <a:srgbClr val="FFFFFF"/>
                </a:solidFill>
                <a:latin typeface="Geneva"/>
                <a:cs typeface="Geneva"/>
              </a:rPr>
              <a:t>spread</a:t>
            </a:r>
            <a:r>
              <a:rPr sz="5750" spc="-47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5750" spc="-10" dirty="0">
                <a:solidFill>
                  <a:srgbClr val="FFFFFF"/>
                </a:solidFill>
                <a:latin typeface="Geneva"/>
                <a:cs typeface="Geneva"/>
              </a:rPr>
              <a:t>across </a:t>
            </a:r>
            <a:r>
              <a:rPr sz="5750" spc="50" dirty="0">
                <a:solidFill>
                  <a:srgbClr val="FFFFFF"/>
                </a:solidFill>
                <a:latin typeface="Geneva"/>
                <a:cs typeface="Geneva"/>
              </a:rPr>
              <a:t>hundreds</a:t>
            </a:r>
            <a:r>
              <a:rPr sz="5750" spc="-409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5750" spc="-180" dirty="0">
                <a:solidFill>
                  <a:srgbClr val="FFFFFF"/>
                </a:solidFill>
                <a:latin typeface="Geneva"/>
                <a:cs typeface="Geneva"/>
              </a:rPr>
              <a:t>of</a:t>
            </a:r>
            <a:r>
              <a:rPr sz="5750" spc="-40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5750" spc="-10" dirty="0">
                <a:solidFill>
                  <a:srgbClr val="FFFFFF"/>
                </a:solidFill>
                <a:latin typeface="Geneva"/>
                <a:cs typeface="Geneva"/>
              </a:rPr>
              <a:t>pages; </a:t>
            </a:r>
            <a:r>
              <a:rPr sz="5750" spc="-20" dirty="0">
                <a:solidFill>
                  <a:srgbClr val="FFFFFF"/>
                </a:solidFill>
                <a:latin typeface="Geneva"/>
                <a:cs typeface="Geneva"/>
              </a:rPr>
              <a:t>rarely</a:t>
            </a:r>
            <a:r>
              <a:rPr sz="5750" spc="-36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5750" dirty="0">
                <a:solidFill>
                  <a:srgbClr val="FFFFFF"/>
                </a:solidFill>
                <a:latin typeface="Geneva"/>
                <a:cs typeface="Geneva"/>
              </a:rPr>
              <a:t>read</a:t>
            </a:r>
            <a:r>
              <a:rPr sz="5750" spc="-365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5750" dirty="0">
                <a:solidFill>
                  <a:srgbClr val="FFFFFF"/>
                </a:solidFill>
                <a:latin typeface="Geneva"/>
                <a:cs typeface="Geneva"/>
              </a:rPr>
              <a:t>or</a:t>
            </a:r>
            <a:r>
              <a:rPr sz="5750" spc="-360" dirty="0">
                <a:solidFill>
                  <a:srgbClr val="FFFFFF"/>
                </a:solidFill>
                <a:latin typeface="Geneva"/>
                <a:cs typeface="Geneva"/>
              </a:rPr>
              <a:t> </a:t>
            </a:r>
            <a:r>
              <a:rPr sz="5750" spc="-10" dirty="0">
                <a:solidFill>
                  <a:srgbClr val="FFFFFF"/>
                </a:solidFill>
                <a:latin typeface="Geneva"/>
                <a:cs typeface="Geneva"/>
              </a:rPr>
              <a:t>updated</a:t>
            </a:r>
            <a:endParaRPr sz="5750">
              <a:latin typeface="Geneva"/>
              <a:cs typeface="Genev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817587" y="1066929"/>
            <a:ext cx="6828790" cy="480060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 marR="5080" algn="ctr">
              <a:lnSpc>
                <a:spcPts val="12370"/>
              </a:lnSpc>
              <a:spcBef>
                <a:spcPts val="720"/>
              </a:spcBef>
            </a:pPr>
            <a:r>
              <a:rPr sz="10700" spc="-10" dirty="0">
                <a:solidFill>
                  <a:srgbClr val="000000"/>
                </a:solidFill>
                <a:latin typeface="Times New Roman"/>
                <a:cs typeface="Times New Roman"/>
              </a:rPr>
              <a:t>Software Architecture Document</a:t>
            </a:r>
            <a:endParaRPr sz="10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4213" y="1718350"/>
            <a:ext cx="18675672" cy="2031325"/>
          </a:xfrm>
          <a:prstGeom prst="rect">
            <a:avLst/>
          </a:prstGeom>
        </p:spPr>
        <p:txBody>
          <a:bodyPr vert="horz" wrap="square" lIns="0" tIns="4750010" rIns="0" bIns="0" rtlCol="0">
            <a:spAutoFit/>
          </a:bodyPr>
          <a:lstStyle/>
          <a:p>
            <a:pPr marR="1905" algn="ctr">
              <a:lnSpc>
                <a:spcPct val="100000"/>
              </a:lnSpc>
              <a:spcBef>
                <a:spcPts val="4850"/>
              </a:spcBef>
            </a:pPr>
            <a:r>
              <a:rPr spc="-335" dirty="0"/>
              <a:t>Travel</a:t>
            </a:r>
            <a:r>
              <a:rPr spc="-965" dirty="0"/>
              <a:t> </a:t>
            </a:r>
            <a:r>
              <a:rPr spc="65" dirty="0"/>
              <a:t>Guidebook</a:t>
            </a:r>
          </a:p>
          <a:p>
            <a:pPr marL="12065" marR="5080" algn="ctr">
              <a:lnSpc>
                <a:spcPct val="113500"/>
              </a:lnSpc>
              <a:spcBef>
                <a:spcPts val="1305"/>
              </a:spcBef>
            </a:pPr>
            <a:r>
              <a:rPr sz="6600" spc="-235" dirty="0"/>
              <a:t>(maps,</a:t>
            </a:r>
            <a:r>
              <a:rPr sz="6600" spc="-459" dirty="0"/>
              <a:t> </a:t>
            </a:r>
            <a:r>
              <a:rPr sz="6600" spc="-95" dirty="0"/>
              <a:t>points</a:t>
            </a:r>
            <a:r>
              <a:rPr sz="6600" spc="-455" dirty="0"/>
              <a:t> </a:t>
            </a:r>
            <a:r>
              <a:rPr sz="6600" spc="-210" dirty="0"/>
              <a:t>of</a:t>
            </a:r>
            <a:r>
              <a:rPr sz="6600" spc="-455" dirty="0"/>
              <a:t> </a:t>
            </a:r>
            <a:r>
              <a:rPr sz="6600" spc="-170" dirty="0"/>
              <a:t>interest,</a:t>
            </a:r>
            <a:r>
              <a:rPr sz="6600" spc="-455" dirty="0"/>
              <a:t> </a:t>
            </a:r>
            <a:r>
              <a:rPr sz="6600" spc="-235" dirty="0"/>
              <a:t>sights,</a:t>
            </a:r>
            <a:r>
              <a:rPr sz="6600" spc="-455" dirty="0"/>
              <a:t> </a:t>
            </a:r>
            <a:r>
              <a:rPr sz="6600" spc="-10" dirty="0"/>
              <a:t>itineraries, </a:t>
            </a:r>
            <a:r>
              <a:rPr sz="6600" spc="-165" dirty="0"/>
              <a:t>history,</a:t>
            </a:r>
            <a:r>
              <a:rPr sz="6600" spc="-445" dirty="0"/>
              <a:t> </a:t>
            </a:r>
            <a:r>
              <a:rPr sz="6600" spc="-120" dirty="0"/>
              <a:t>culture,</a:t>
            </a:r>
            <a:r>
              <a:rPr sz="6600" spc="-440" dirty="0"/>
              <a:t> </a:t>
            </a:r>
            <a:r>
              <a:rPr sz="6600" spc="-125" dirty="0"/>
              <a:t>practical</a:t>
            </a:r>
            <a:r>
              <a:rPr sz="6600" spc="-445" dirty="0"/>
              <a:t> </a:t>
            </a:r>
            <a:r>
              <a:rPr sz="6600" spc="-40" dirty="0"/>
              <a:t>information,</a:t>
            </a:r>
            <a:r>
              <a:rPr sz="6600" spc="-440" dirty="0"/>
              <a:t> </a:t>
            </a:r>
            <a:r>
              <a:rPr sz="6600" spc="-575" dirty="0"/>
              <a:t>etc)</a:t>
            </a:r>
            <a:endParaRPr sz="6600" dirty="0"/>
          </a:p>
        </p:txBody>
      </p:sp>
      <p:grpSp>
        <p:nvGrpSpPr>
          <p:cNvPr id="3" name="object 3"/>
          <p:cNvGrpSpPr/>
          <p:nvPr/>
        </p:nvGrpSpPr>
        <p:grpSpPr>
          <a:xfrm>
            <a:off x="4718050" y="1167631"/>
            <a:ext cx="2230120" cy="3665854"/>
            <a:chOff x="4945953" y="1175566"/>
            <a:chExt cx="2230120" cy="366585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56424" y="1186037"/>
              <a:ext cx="2208702" cy="364435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956424" y="1186037"/>
              <a:ext cx="2209165" cy="3644900"/>
            </a:xfrm>
            <a:custGeom>
              <a:avLst/>
              <a:gdLst/>
              <a:ahLst/>
              <a:cxnLst/>
              <a:rect l="l" t="t" r="r" b="b"/>
              <a:pathLst>
                <a:path w="2209165" h="3644900">
                  <a:moveTo>
                    <a:pt x="0" y="0"/>
                  </a:moveTo>
                  <a:lnTo>
                    <a:pt x="2208702" y="0"/>
                  </a:lnTo>
                  <a:lnTo>
                    <a:pt x="2208702" y="3644359"/>
                  </a:lnTo>
                  <a:lnTo>
                    <a:pt x="0" y="3644359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7141189" y="1178102"/>
            <a:ext cx="2684788" cy="3681170"/>
            <a:chOff x="7606803" y="1429566"/>
            <a:chExt cx="2230120" cy="315785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17274" y="1440038"/>
              <a:ext cx="2208702" cy="313635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7274" y="1440037"/>
              <a:ext cx="2209165" cy="3136900"/>
            </a:xfrm>
            <a:custGeom>
              <a:avLst/>
              <a:gdLst/>
              <a:ahLst/>
              <a:cxnLst/>
              <a:rect l="l" t="t" r="r" b="b"/>
              <a:pathLst>
                <a:path w="2209165" h="3136900">
                  <a:moveTo>
                    <a:pt x="0" y="0"/>
                  </a:moveTo>
                  <a:lnTo>
                    <a:pt x="2208702" y="0"/>
                  </a:lnTo>
                  <a:lnTo>
                    <a:pt x="2208702" y="3136356"/>
                  </a:lnTo>
                  <a:lnTo>
                    <a:pt x="0" y="3136356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0057726" y="1167631"/>
            <a:ext cx="2659002" cy="3678786"/>
            <a:chOff x="10267653" y="1429566"/>
            <a:chExt cx="2230120" cy="315785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78124" y="1440038"/>
              <a:ext cx="2208702" cy="313635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0278124" y="1440037"/>
              <a:ext cx="2209165" cy="3136900"/>
            </a:xfrm>
            <a:custGeom>
              <a:avLst/>
              <a:gdLst/>
              <a:ahLst/>
              <a:cxnLst/>
              <a:rect l="l" t="t" r="r" b="b"/>
              <a:pathLst>
                <a:path w="2209165" h="3136900">
                  <a:moveTo>
                    <a:pt x="0" y="0"/>
                  </a:moveTo>
                  <a:lnTo>
                    <a:pt x="2208702" y="0"/>
                  </a:lnTo>
                  <a:lnTo>
                    <a:pt x="2208702" y="3136356"/>
                  </a:lnTo>
                  <a:lnTo>
                    <a:pt x="0" y="3136356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12928506" y="1157160"/>
            <a:ext cx="2230120" cy="3702685"/>
            <a:chOff x="12928506" y="1157160"/>
            <a:chExt cx="2230120" cy="3702685"/>
          </a:xfrm>
        </p:grpSpPr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938977" y="1167631"/>
              <a:ext cx="2208702" cy="368117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2938977" y="1167631"/>
              <a:ext cx="2209165" cy="3681729"/>
            </a:xfrm>
            <a:custGeom>
              <a:avLst/>
              <a:gdLst/>
              <a:ahLst/>
              <a:cxnLst/>
              <a:rect l="l" t="t" r="r" b="b"/>
              <a:pathLst>
                <a:path w="2209165" h="3681729">
                  <a:moveTo>
                    <a:pt x="0" y="0"/>
                  </a:moveTo>
                  <a:lnTo>
                    <a:pt x="2208702" y="0"/>
                  </a:lnTo>
                  <a:lnTo>
                    <a:pt x="2208702" y="3681170"/>
                  </a:lnTo>
                  <a:lnTo>
                    <a:pt x="0" y="3681170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4213" y="1844675"/>
            <a:ext cx="18675672" cy="2031325"/>
          </a:xfrm>
          <a:prstGeom prst="rect">
            <a:avLst/>
          </a:prstGeom>
        </p:spPr>
        <p:txBody>
          <a:bodyPr vert="horz" wrap="square" lIns="0" tIns="47500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50"/>
              </a:spcBef>
            </a:pPr>
            <a:r>
              <a:rPr spc="-370" dirty="0"/>
              <a:t>Software</a:t>
            </a:r>
            <a:r>
              <a:rPr spc="-960" dirty="0"/>
              <a:t> </a:t>
            </a:r>
            <a:r>
              <a:rPr spc="70" dirty="0"/>
              <a:t>Guidebook</a:t>
            </a:r>
          </a:p>
          <a:p>
            <a:pPr marL="12065" marR="5080" algn="ctr">
              <a:lnSpc>
                <a:spcPct val="113500"/>
              </a:lnSpc>
              <a:spcBef>
                <a:spcPts val="1305"/>
              </a:spcBef>
            </a:pPr>
            <a:r>
              <a:rPr sz="6600" spc="-235" dirty="0"/>
              <a:t>(maps,</a:t>
            </a:r>
            <a:r>
              <a:rPr sz="6600" spc="-459" dirty="0"/>
              <a:t> </a:t>
            </a:r>
            <a:r>
              <a:rPr sz="6600" spc="-95" dirty="0"/>
              <a:t>points</a:t>
            </a:r>
            <a:r>
              <a:rPr sz="6600" spc="-455" dirty="0"/>
              <a:t> </a:t>
            </a:r>
            <a:r>
              <a:rPr sz="6600" spc="-210" dirty="0"/>
              <a:t>of</a:t>
            </a:r>
            <a:r>
              <a:rPr sz="6600" spc="-455" dirty="0"/>
              <a:t> </a:t>
            </a:r>
            <a:r>
              <a:rPr sz="6600" spc="-170" dirty="0"/>
              <a:t>interest,</a:t>
            </a:r>
            <a:r>
              <a:rPr sz="6600" spc="-455" dirty="0"/>
              <a:t> </a:t>
            </a:r>
            <a:r>
              <a:rPr sz="6600" spc="-235" dirty="0"/>
              <a:t>sights,</a:t>
            </a:r>
            <a:r>
              <a:rPr sz="6600" spc="-455" dirty="0"/>
              <a:t> </a:t>
            </a:r>
            <a:r>
              <a:rPr sz="6600" spc="-10" dirty="0"/>
              <a:t>itineraries, </a:t>
            </a:r>
            <a:r>
              <a:rPr sz="6600" spc="-165" dirty="0"/>
              <a:t>history,</a:t>
            </a:r>
            <a:r>
              <a:rPr sz="6600" spc="-445" dirty="0"/>
              <a:t> </a:t>
            </a:r>
            <a:r>
              <a:rPr sz="6600" spc="-120" dirty="0"/>
              <a:t>culture,</a:t>
            </a:r>
            <a:r>
              <a:rPr sz="6600" spc="-440" dirty="0"/>
              <a:t> </a:t>
            </a:r>
            <a:r>
              <a:rPr sz="6600" spc="-125" dirty="0"/>
              <a:t>practical</a:t>
            </a:r>
            <a:r>
              <a:rPr sz="6600" spc="-445" dirty="0"/>
              <a:t> </a:t>
            </a:r>
            <a:r>
              <a:rPr sz="6600" spc="-40" dirty="0"/>
              <a:t>information,</a:t>
            </a:r>
            <a:r>
              <a:rPr sz="6600" spc="-440" dirty="0"/>
              <a:t> </a:t>
            </a:r>
            <a:r>
              <a:rPr sz="6600" spc="-575" dirty="0"/>
              <a:t>etc)</a:t>
            </a:r>
            <a:endParaRPr sz="6600" dirty="0"/>
          </a:p>
        </p:txBody>
      </p:sp>
      <p:grpSp>
        <p:nvGrpSpPr>
          <p:cNvPr id="15" name="object 3">
            <a:extLst>
              <a:ext uri="{FF2B5EF4-FFF2-40B4-BE49-F238E27FC236}">
                <a16:creationId xmlns:a16="http://schemas.microsoft.com/office/drawing/2014/main" id="{36C06604-20D7-F72E-4466-0B60DF8A47DD}"/>
              </a:ext>
            </a:extLst>
          </p:cNvPr>
          <p:cNvGrpSpPr/>
          <p:nvPr/>
        </p:nvGrpSpPr>
        <p:grpSpPr>
          <a:xfrm>
            <a:off x="4718050" y="1167631"/>
            <a:ext cx="2230120" cy="3665854"/>
            <a:chOff x="4945953" y="1175566"/>
            <a:chExt cx="2230120" cy="3665854"/>
          </a:xfrm>
        </p:grpSpPr>
        <p:pic>
          <p:nvPicPr>
            <p:cNvPr id="16" name="object 4">
              <a:extLst>
                <a:ext uri="{FF2B5EF4-FFF2-40B4-BE49-F238E27FC236}">
                  <a16:creationId xmlns:a16="http://schemas.microsoft.com/office/drawing/2014/main" id="{EAE30664-C032-A317-1612-D666E57769C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56424" y="1186037"/>
              <a:ext cx="2208702" cy="3644359"/>
            </a:xfrm>
            <a:prstGeom prst="rect">
              <a:avLst/>
            </a:prstGeom>
          </p:spPr>
        </p:pic>
        <p:sp>
          <p:nvSpPr>
            <p:cNvPr id="17" name="object 5">
              <a:extLst>
                <a:ext uri="{FF2B5EF4-FFF2-40B4-BE49-F238E27FC236}">
                  <a16:creationId xmlns:a16="http://schemas.microsoft.com/office/drawing/2014/main" id="{174CA440-9883-C878-EC78-8F4133BD23EB}"/>
                </a:ext>
              </a:extLst>
            </p:cNvPr>
            <p:cNvSpPr/>
            <p:nvPr/>
          </p:nvSpPr>
          <p:spPr>
            <a:xfrm>
              <a:off x="4956424" y="1186037"/>
              <a:ext cx="2209165" cy="3644900"/>
            </a:xfrm>
            <a:custGeom>
              <a:avLst/>
              <a:gdLst/>
              <a:ahLst/>
              <a:cxnLst/>
              <a:rect l="l" t="t" r="r" b="b"/>
              <a:pathLst>
                <a:path w="2209165" h="3644900">
                  <a:moveTo>
                    <a:pt x="0" y="0"/>
                  </a:moveTo>
                  <a:lnTo>
                    <a:pt x="2208702" y="0"/>
                  </a:lnTo>
                  <a:lnTo>
                    <a:pt x="2208702" y="3644359"/>
                  </a:lnTo>
                  <a:lnTo>
                    <a:pt x="0" y="3644359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6">
            <a:extLst>
              <a:ext uri="{FF2B5EF4-FFF2-40B4-BE49-F238E27FC236}">
                <a16:creationId xmlns:a16="http://schemas.microsoft.com/office/drawing/2014/main" id="{1F3BA2E7-FBD4-419E-F622-7DD05864AF04}"/>
              </a:ext>
            </a:extLst>
          </p:cNvPr>
          <p:cNvGrpSpPr/>
          <p:nvPr/>
        </p:nvGrpSpPr>
        <p:grpSpPr>
          <a:xfrm>
            <a:off x="7141189" y="1178102"/>
            <a:ext cx="2684788" cy="3681170"/>
            <a:chOff x="7606803" y="1429566"/>
            <a:chExt cx="2230120" cy="3157855"/>
          </a:xfrm>
        </p:grpSpPr>
        <p:pic>
          <p:nvPicPr>
            <p:cNvPr id="19" name="object 7">
              <a:extLst>
                <a:ext uri="{FF2B5EF4-FFF2-40B4-BE49-F238E27FC236}">
                  <a16:creationId xmlns:a16="http://schemas.microsoft.com/office/drawing/2014/main" id="{CB8F539C-01AF-5379-4C2C-EA74A01D74C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17274" y="1440038"/>
              <a:ext cx="2208702" cy="3136356"/>
            </a:xfrm>
            <a:prstGeom prst="rect">
              <a:avLst/>
            </a:prstGeom>
          </p:spPr>
        </p:pic>
        <p:sp>
          <p:nvSpPr>
            <p:cNvPr id="20" name="object 8">
              <a:extLst>
                <a:ext uri="{FF2B5EF4-FFF2-40B4-BE49-F238E27FC236}">
                  <a16:creationId xmlns:a16="http://schemas.microsoft.com/office/drawing/2014/main" id="{B4217FFB-3214-D434-DFDB-7FC564E9538C}"/>
                </a:ext>
              </a:extLst>
            </p:cNvPr>
            <p:cNvSpPr/>
            <p:nvPr/>
          </p:nvSpPr>
          <p:spPr>
            <a:xfrm>
              <a:off x="7617274" y="1440037"/>
              <a:ext cx="2209165" cy="3136900"/>
            </a:xfrm>
            <a:custGeom>
              <a:avLst/>
              <a:gdLst/>
              <a:ahLst/>
              <a:cxnLst/>
              <a:rect l="l" t="t" r="r" b="b"/>
              <a:pathLst>
                <a:path w="2209165" h="3136900">
                  <a:moveTo>
                    <a:pt x="0" y="0"/>
                  </a:moveTo>
                  <a:lnTo>
                    <a:pt x="2208702" y="0"/>
                  </a:lnTo>
                  <a:lnTo>
                    <a:pt x="2208702" y="3136356"/>
                  </a:lnTo>
                  <a:lnTo>
                    <a:pt x="0" y="3136356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9">
            <a:extLst>
              <a:ext uri="{FF2B5EF4-FFF2-40B4-BE49-F238E27FC236}">
                <a16:creationId xmlns:a16="http://schemas.microsoft.com/office/drawing/2014/main" id="{147C4063-25F5-CDE3-5BED-752B24F03FAB}"/>
              </a:ext>
            </a:extLst>
          </p:cNvPr>
          <p:cNvGrpSpPr/>
          <p:nvPr/>
        </p:nvGrpSpPr>
        <p:grpSpPr>
          <a:xfrm>
            <a:off x="10057726" y="1167631"/>
            <a:ext cx="2659002" cy="3678786"/>
            <a:chOff x="10267653" y="1429566"/>
            <a:chExt cx="2230120" cy="3157855"/>
          </a:xfrm>
        </p:grpSpPr>
        <p:pic>
          <p:nvPicPr>
            <p:cNvPr id="22" name="object 10">
              <a:extLst>
                <a:ext uri="{FF2B5EF4-FFF2-40B4-BE49-F238E27FC236}">
                  <a16:creationId xmlns:a16="http://schemas.microsoft.com/office/drawing/2014/main" id="{6CE7574D-651A-8B0A-2C90-E1EF64FEAA8B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78124" y="1440038"/>
              <a:ext cx="2208702" cy="3136356"/>
            </a:xfrm>
            <a:prstGeom prst="rect">
              <a:avLst/>
            </a:prstGeom>
          </p:spPr>
        </p:pic>
        <p:sp>
          <p:nvSpPr>
            <p:cNvPr id="23" name="object 11">
              <a:extLst>
                <a:ext uri="{FF2B5EF4-FFF2-40B4-BE49-F238E27FC236}">
                  <a16:creationId xmlns:a16="http://schemas.microsoft.com/office/drawing/2014/main" id="{AE38B305-C081-6B28-1456-BCB0A86FB8C2}"/>
                </a:ext>
              </a:extLst>
            </p:cNvPr>
            <p:cNvSpPr/>
            <p:nvPr/>
          </p:nvSpPr>
          <p:spPr>
            <a:xfrm>
              <a:off x="10278124" y="1440037"/>
              <a:ext cx="2209165" cy="3136900"/>
            </a:xfrm>
            <a:custGeom>
              <a:avLst/>
              <a:gdLst/>
              <a:ahLst/>
              <a:cxnLst/>
              <a:rect l="l" t="t" r="r" b="b"/>
              <a:pathLst>
                <a:path w="2209165" h="3136900">
                  <a:moveTo>
                    <a:pt x="0" y="0"/>
                  </a:moveTo>
                  <a:lnTo>
                    <a:pt x="2208702" y="0"/>
                  </a:lnTo>
                  <a:lnTo>
                    <a:pt x="2208702" y="3136356"/>
                  </a:lnTo>
                  <a:lnTo>
                    <a:pt x="0" y="3136356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12">
            <a:extLst>
              <a:ext uri="{FF2B5EF4-FFF2-40B4-BE49-F238E27FC236}">
                <a16:creationId xmlns:a16="http://schemas.microsoft.com/office/drawing/2014/main" id="{3D108B9F-7109-6489-39DD-56E9791F8264}"/>
              </a:ext>
            </a:extLst>
          </p:cNvPr>
          <p:cNvGrpSpPr/>
          <p:nvPr/>
        </p:nvGrpSpPr>
        <p:grpSpPr>
          <a:xfrm>
            <a:off x="12928506" y="1157160"/>
            <a:ext cx="2230120" cy="3702685"/>
            <a:chOff x="12928506" y="1157160"/>
            <a:chExt cx="2230120" cy="3702685"/>
          </a:xfrm>
        </p:grpSpPr>
        <p:pic>
          <p:nvPicPr>
            <p:cNvPr id="25" name="object 13">
              <a:extLst>
                <a:ext uri="{FF2B5EF4-FFF2-40B4-BE49-F238E27FC236}">
                  <a16:creationId xmlns:a16="http://schemas.microsoft.com/office/drawing/2014/main" id="{683BAA97-22F9-67B0-1C63-554B0389BC20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938977" y="1167631"/>
              <a:ext cx="2208702" cy="3681170"/>
            </a:xfrm>
            <a:prstGeom prst="rect">
              <a:avLst/>
            </a:prstGeom>
          </p:spPr>
        </p:pic>
        <p:sp>
          <p:nvSpPr>
            <p:cNvPr id="26" name="object 14">
              <a:extLst>
                <a:ext uri="{FF2B5EF4-FFF2-40B4-BE49-F238E27FC236}">
                  <a16:creationId xmlns:a16="http://schemas.microsoft.com/office/drawing/2014/main" id="{0E48B83E-4F05-A92F-5AAB-53B5CC8CA337}"/>
                </a:ext>
              </a:extLst>
            </p:cNvPr>
            <p:cNvSpPr/>
            <p:nvPr/>
          </p:nvSpPr>
          <p:spPr>
            <a:xfrm>
              <a:off x="12938977" y="1167631"/>
              <a:ext cx="2209165" cy="3681729"/>
            </a:xfrm>
            <a:custGeom>
              <a:avLst/>
              <a:gdLst/>
              <a:ahLst/>
              <a:cxnLst/>
              <a:rect l="l" t="t" r="r" b="b"/>
              <a:pathLst>
                <a:path w="2209165" h="3681729">
                  <a:moveTo>
                    <a:pt x="0" y="0"/>
                  </a:moveTo>
                  <a:lnTo>
                    <a:pt x="2208702" y="0"/>
                  </a:lnTo>
                  <a:lnTo>
                    <a:pt x="2208702" y="3681170"/>
                  </a:lnTo>
                  <a:lnTo>
                    <a:pt x="0" y="3681170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604153" y="1988242"/>
            <a:ext cx="4895850" cy="6358255"/>
            <a:chOff x="7604153" y="1988242"/>
            <a:chExt cx="4895850" cy="63582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14624" y="1998712"/>
              <a:ext cx="4874753" cy="633717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614624" y="1998712"/>
              <a:ext cx="4874895" cy="6337300"/>
            </a:xfrm>
            <a:custGeom>
              <a:avLst/>
              <a:gdLst/>
              <a:ahLst/>
              <a:cxnLst/>
              <a:rect l="l" t="t" r="r" b="b"/>
              <a:pathLst>
                <a:path w="4874895" h="6337300">
                  <a:moveTo>
                    <a:pt x="0" y="0"/>
                  </a:moveTo>
                  <a:lnTo>
                    <a:pt x="0" y="6337176"/>
                  </a:lnTo>
                  <a:lnTo>
                    <a:pt x="4874851" y="6337176"/>
                  </a:lnTo>
                  <a:lnTo>
                    <a:pt x="4874851" y="0"/>
                  </a:lnTo>
                  <a:lnTo>
                    <a:pt x="0" y="0"/>
                  </a:lnTo>
                  <a:close/>
                </a:path>
              </a:pathLst>
            </a:custGeom>
            <a:ln w="209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14213" y="3623350"/>
            <a:ext cx="18675672" cy="2031325"/>
          </a:xfrm>
          <a:prstGeom prst="rect">
            <a:avLst/>
          </a:prstGeom>
        </p:spPr>
        <p:txBody>
          <a:bodyPr vert="horz" wrap="square" lIns="0" tIns="8362974" rIns="0" bIns="0" rtlCol="0">
            <a:spAutoFit/>
          </a:bodyPr>
          <a:lstStyle/>
          <a:p>
            <a:pPr marL="1620520">
              <a:lnSpc>
                <a:spcPct val="100000"/>
              </a:lnSpc>
              <a:spcBef>
                <a:spcPts val="120"/>
              </a:spcBef>
            </a:pPr>
            <a:r>
              <a:rPr sz="4100" spc="-114" dirty="0"/>
              <a:t>https://leanpub.com/documenting-software-architecture/c/free</a:t>
            </a:r>
            <a:endParaRPr sz="4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6901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685"/>
              </a:spcBef>
            </a:pPr>
            <a:r>
              <a:rPr sz="11550" spc="-300" dirty="0"/>
              <a:t>The</a:t>
            </a:r>
            <a:r>
              <a:rPr sz="11550" spc="-855" dirty="0"/>
              <a:t> </a:t>
            </a:r>
            <a:r>
              <a:rPr sz="11550" spc="-295" dirty="0"/>
              <a:t>scope</a:t>
            </a:r>
            <a:r>
              <a:rPr sz="11550" spc="-850" dirty="0"/>
              <a:t> </a:t>
            </a:r>
            <a:r>
              <a:rPr sz="11550" spc="-120" dirty="0"/>
              <a:t>is</a:t>
            </a:r>
            <a:r>
              <a:rPr sz="11550" spc="-850" dirty="0"/>
              <a:t> </a:t>
            </a:r>
            <a:r>
              <a:rPr sz="11550" dirty="0"/>
              <a:t>a</a:t>
            </a:r>
            <a:r>
              <a:rPr sz="11550" spc="-850" dirty="0"/>
              <a:t> </a:t>
            </a:r>
            <a:r>
              <a:rPr sz="11550" spc="-25" dirty="0"/>
              <a:t>single</a:t>
            </a:r>
            <a:endParaRPr sz="11550" dirty="0"/>
          </a:p>
          <a:p>
            <a:pPr marL="635" algn="ctr">
              <a:lnSpc>
                <a:spcPct val="100000"/>
              </a:lnSpc>
              <a:spcBef>
                <a:spcPts val="2580"/>
              </a:spcBef>
            </a:pPr>
            <a:r>
              <a:rPr sz="11550" b="1" spc="330" dirty="0">
                <a:latin typeface="Helvetica Neue"/>
                <a:cs typeface="Helvetica Neue"/>
              </a:rPr>
              <a:t>software</a:t>
            </a:r>
            <a:r>
              <a:rPr sz="11550" b="1" spc="-185" dirty="0">
                <a:latin typeface="Helvetica Neue"/>
                <a:cs typeface="Helvetica Neue"/>
              </a:rPr>
              <a:t> </a:t>
            </a:r>
            <a:r>
              <a:rPr sz="11550" b="1" spc="229" dirty="0">
                <a:latin typeface="Helvetica Neue"/>
                <a:cs typeface="Helvetica Neue"/>
              </a:rPr>
              <a:t>system</a:t>
            </a:r>
            <a:endParaRPr sz="11550" dirty="0">
              <a:latin typeface="Helvetica Neue"/>
              <a:cs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6901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685"/>
              </a:spcBef>
            </a:pPr>
            <a:r>
              <a:rPr sz="11550" spc="-125" dirty="0"/>
              <a:t>Describe</a:t>
            </a:r>
            <a:r>
              <a:rPr sz="11550" spc="-810" dirty="0"/>
              <a:t> </a:t>
            </a:r>
            <a:r>
              <a:rPr sz="11550" spc="-200" dirty="0"/>
              <a:t>what</a:t>
            </a:r>
            <a:r>
              <a:rPr sz="11550" spc="-810" dirty="0"/>
              <a:t> </a:t>
            </a:r>
            <a:r>
              <a:rPr sz="11550" spc="-25" dirty="0"/>
              <a:t>you</a:t>
            </a:r>
            <a:endParaRPr sz="11550"/>
          </a:p>
          <a:p>
            <a:pPr algn="ctr">
              <a:lnSpc>
                <a:spcPct val="100000"/>
              </a:lnSpc>
              <a:spcBef>
                <a:spcPts val="2580"/>
              </a:spcBef>
            </a:pPr>
            <a:r>
              <a:rPr sz="11550" b="1" spc="105" dirty="0">
                <a:latin typeface="Helvetica Neue"/>
                <a:cs typeface="Helvetica Neue"/>
              </a:rPr>
              <a:t>can’t</a:t>
            </a:r>
            <a:r>
              <a:rPr sz="11550" b="1" spc="-204" dirty="0">
                <a:latin typeface="Helvetica Neue"/>
                <a:cs typeface="Helvetica Neue"/>
              </a:rPr>
              <a:t> </a:t>
            </a:r>
            <a:r>
              <a:rPr sz="11550" b="1" spc="160" dirty="0">
                <a:latin typeface="Helvetica Neue"/>
                <a:cs typeface="Helvetica Neue"/>
              </a:rPr>
              <a:t>get</a:t>
            </a:r>
            <a:r>
              <a:rPr sz="11550" b="1" spc="-204" dirty="0">
                <a:latin typeface="Helvetica Neue"/>
                <a:cs typeface="Helvetica Neue"/>
              </a:rPr>
              <a:t> </a:t>
            </a:r>
            <a:r>
              <a:rPr sz="11550" b="1" spc="555" dirty="0">
                <a:latin typeface="Helvetica Neue"/>
                <a:cs typeface="Helvetica Neue"/>
              </a:rPr>
              <a:t>from</a:t>
            </a:r>
            <a:r>
              <a:rPr sz="11550" b="1" spc="-204" dirty="0">
                <a:latin typeface="Helvetica Neue"/>
                <a:cs typeface="Helvetica Neue"/>
              </a:rPr>
              <a:t> </a:t>
            </a:r>
            <a:r>
              <a:rPr sz="11550" b="1" spc="580" dirty="0">
                <a:latin typeface="Helvetica Neue"/>
                <a:cs typeface="Helvetica Neue"/>
              </a:rPr>
              <a:t>the</a:t>
            </a:r>
            <a:r>
              <a:rPr sz="11550" b="1" spc="-204" dirty="0">
                <a:latin typeface="Helvetica Neue"/>
                <a:cs typeface="Helvetica Neue"/>
              </a:rPr>
              <a:t> </a:t>
            </a:r>
            <a:r>
              <a:rPr sz="11550" b="1" spc="-20" dirty="0">
                <a:latin typeface="Helvetica Neue"/>
                <a:cs typeface="Helvetica Neue"/>
              </a:rPr>
              <a:t>code</a:t>
            </a:r>
            <a:endParaRPr sz="11550">
              <a:latin typeface="Helvetica Neue"/>
              <a:cs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687</Words>
  <Application>Microsoft Office PowerPoint</Application>
  <PresentationFormat>Aangepast</PresentationFormat>
  <Paragraphs>84</Paragraphs>
  <Slides>25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31" baseType="lpstr">
      <vt:lpstr>Aptos</vt:lpstr>
      <vt:lpstr>Avenir Next Condensed Medium</vt:lpstr>
      <vt:lpstr>Geneva</vt:lpstr>
      <vt:lpstr>Helvetica Neue</vt:lpstr>
      <vt:lpstr>Times New Roman</vt:lpstr>
      <vt:lpstr>Office Theme</vt:lpstr>
      <vt:lpstr>PowerPoint-presentatie</vt:lpstr>
      <vt:lpstr>Working software</vt:lpstr>
      <vt:lpstr>The code doesn’t tell the whole story</vt:lpstr>
      <vt:lpstr>Software Architecture Document</vt:lpstr>
      <vt:lpstr>Travel Guidebook (maps, points of interest, sights, itineraries, history, culture, practical information, etc)</vt:lpstr>
      <vt:lpstr>Software Guidebook (maps, points of interest, sights, itineraries, history, culture, practical information, etc)</vt:lpstr>
      <vt:lpstr>https://leanpub.com/documenting-software-architecture/c/free</vt:lpstr>
      <vt:lpstr>The scope is a single software system</vt:lpstr>
      <vt:lpstr>Describe what you can’t get from the code</vt:lpstr>
      <vt:lpstr>Documentation should be constantly evolving</vt:lpstr>
      <vt:lpstr>Functional Overview An overview of the software system; perhaps including wireframes, UI mockups, screenshots, workflow diagrams, business process diagrams, etc.</vt:lpstr>
      <vt:lpstr>Context A system context diagram, plus some narrative text to “set the scene”</vt:lpstr>
      <vt:lpstr>Functional Overview An overview of the software system, perhaps including wireframes, UI mockups/screenshots, workflow diagrams, business process diagrams, etc</vt:lpstr>
      <vt:lpstr>Quality Attributes A list of the quality attributes (non-functional requirements; e.g. performance, scalability, security, etc)</vt:lpstr>
      <vt:lpstr>Constraints</vt:lpstr>
      <vt:lpstr>Principles</vt:lpstr>
      <vt:lpstr>Software Architecture A description of the software architecture, including static structure (e.g. containers and components) and dynamic/runtime behaviour</vt:lpstr>
      <vt:lpstr>Code A description of important or complicated component implementation details, patterns, frameworks, etc</vt:lpstr>
      <vt:lpstr>Data Data models, entity relationship diagrams, security, data volumes, archiving strategies, backup strategies, etc</vt:lpstr>
      <vt:lpstr>PowerPoint-presentatie</vt:lpstr>
      <vt:lpstr>Deployment The mapping of software (e.g. containers) to infrastructure</vt:lpstr>
      <vt:lpstr>Development Environment A description of how a new developer gets started</vt:lpstr>
      <vt:lpstr>PowerPoint-presentatie</vt:lpstr>
      <vt:lpstr>Decision Log A log of the major decisions made; e.g. as free format text or a collection of “Architecture Decision Records”</vt:lpstr>
      <vt:lpstr>“Architecture Decision Record” A short description of an architecturally significant decision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software-architecture-for-developers</dc:title>
  <cp:lastModifiedBy>Remco Veurink</cp:lastModifiedBy>
  <cp:revision>5</cp:revision>
  <dcterms:created xsi:type="dcterms:W3CDTF">2024-10-08T09:05:22Z</dcterms:created>
  <dcterms:modified xsi:type="dcterms:W3CDTF">2025-10-06T11:32:20Z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2024-07-09T00:00:00Z</vt:filetime>
  </property>
  <property fmtid="{D5CDD505-2E9C-101B-9397-08002B2CF9AE}" pid="3" name="Creator">
    <vt:lpwstr>Keynote</vt:lpwstr>
  </property>
  <property fmtid="{D5CDD505-2E9C-101B-9397-08002B2CF9AE}" pid="4" name="LastSaved">
    <vt:filetime>2024-10-08T00:00:00Z</vt:filetime>
  </property>
  <property fmtid="{D5CDD505-2E9C-101B-9397-08002B2CF9AE}" pid="5" name="Producer">
    <vt:lpwstr>macOS Version 14.5 (Build 23F79) Quartz PDFContext</vt:lpwstr>
  </property>
</Properties>
</file>